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378" r:id="rId3"/>
    <p:sldId id="257" r:id="rId4"/>
    <p:sldId id="259" r:id="rId5"/>
    <p:sldId id="269" r:id="rId6"/>
    <p:sldId id="380" r:id="rId7"/>
    <p:sldId id="381" r:id="rId8"/>
    <p:sldId id="382" r:id="rId9"/>
    <p:sldId id="383" r:id="rId10"/>
    <p:sldId id="384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385" r:id="rId21"/>
    <p:sldId id="386" r:id="rId22"/>
    <p:sldId id="387" r:id="rId23"/>
    <p:sldId id="501" r:id="rId24"/>
    <p:sldId id="519" r:id="rId25"/>
    <p:sldId id="502" r:id="rId26"/>
    <p:sldId id="503" r:id="rId27"/>
    <p:sldId id="531" r:id="rId28"/>
    <p:sldId id="520" r:id="rId29"/>
    <p:sldId id="532" r:id="rId30"/>
    <p:sldId id="311" r:id="rId31"/>
    <p:sldId id="312" r:id="rId32"/>
    <p:sldId id="310" r:id="rId33"/>
    <p:sldId id="313" r:id="rId34"/>
    <p:sldId id="314" r:id="rId35"/>
    <p:sldId id="315" r:id="rId36"/>
    <p:sldId id="316" r:id="rId37"/>
    <p:sldId id="317" r:id="rId38"/>
    <p:sldId id="318" r:id="rId39"/>
    <p:sldId id="270" r:id="rId40"/>
    <p:sldId id="272" r:id="rId41"/>
    <p:sldId id="273" r:id="rId42"/>
    <p:sldId id="274" r:id="rId43"/>
    <p:sldId id="275" r:id="rId44"/>
    <p:sldId id="276" r:id="rId45"/>
    <p:sldId id="277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90" r:id="rId56"/>
    <p:sldId id="340" r:id="rId57"/>
    <p:sldId id="341" r:id="rId58"/>
    <p:sldId id="343" r:id="rId59"/>
    <p:sldId id="342" r:id="rId60"/>
    <p:sldId id="289" r:id="rId61"/>
    <p:sldId id="344" r:id="rId62"/>
    <p:sldId id="291" r:id="rId63"/>
    <p:sldId id="350" r:id="rId64"/>
    <p:sldId id="352" r:id="rId65"/>
    <p:sldId id="353" r:id="rId66"/>
    <p:sldId id="354" r:id="rId67"/>
    <p:sldId id="355" r:id="rId68"/>
    <p:sldId id="362" r:id="rId69"/>
    <p:sldId id="364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E440-B8CF-477E-BE5D-F35358E886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28CA-A278-43C3-9C33-8B547268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4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71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418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2D051-1048-4B4B-848D-14AF418347B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46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03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47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99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84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75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045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3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4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3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9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7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1A62C-7B59-4E34-8B0A-20DE23BC283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55C32-EDA4-4C04-8BD5-E9AC5C66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72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40.png"/><Relationship Id="rId3" Type="http://schemas.openxmlformats.org/officeDocument/2006/relationships/image" Target="../media/image80.png"/><Relationship Id="rId7" Type="http://schemas.openxmlformats.org/officeDocument/2006/relationships/image" Target="../media/image100.png"/><Relationship Id="rId12" Type="http://schemas.openxmlformats.org/officeDocument/2006/relationships/image" Target="../media/image10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30.png"/><Relationship Id="rId5" Type="http://schemas.openxmlformats.org/officeDocument/2006/relationships/image" Target="../media/image96.png"/><Relationship Id="rId10" Type="http://schemas.openxmlformats.org/officeDocument/2006/relationships/image" Target="../media/image90.png"/><Relationship Id="rId4" Type="http://schemas.openxmlformats.org/officeDocument/2006/relationships/image" Target="../media/image93.png"/><Relationship Id="rId9" Type="http://schemas.openxmlformats.org/officeDocument/2006/relationships/image" Target="../media/image12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725" y="713900"/>
            <a:ext cx="7772400" cy="2387600"/>
          </a:xfrm>
        </p:spPr>
        <p:txBody>
          <a:bodyPr>
            <a:normAutofit/>
          </a:bodyPr>
          <a:lstStyle/>
          <a:p>
            <a:r>
              <a:rPr lang="ja-JP" altLang="en-US" sz="7200">
                <a:latin typeface="Songti TC" panose="02010600040101010101" pitchFamily="2" charset="-120"/>
                <a:ea typeface="Songti TC" panose="02010600040101010101" pitchFamily="2" charset="-120"/>
              </a:rPr>
              <a:t>机制设计</a:t>
            </a:r>
            <a:endParaRPr lang="en-US" sz="72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28800" y="378825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Pinyan Lu (</a:t>
            </a:r>
            <a:r>
              <a:rPr lang="zh-CN" altLang="en-US" dirty="0"/>
              <a:t>陆品燕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理论计算机科学研究中心</a:t>
            </a:r>
            <a:r>
              <a:rPr lang="en-US" altLang="zh-CN" dirty="0"/>
              <a:t>(ITCS)</a:t>
            </a:r>
          </a:p>
          <a:p>
            <a:r>
              <a:rPr lang="zh-CN" altLang="en-US" dirty="0"/>
              <a:t>上海财经大学</a:t>
            </a:r>
            <a:endParaRPr lang="en-US" dirty="0"/>
          </a:p>
          <a:p>
            <a:endParaRPr lang="en-US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1349855" cy="13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8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8" y="0"/>
            <a:ext cx="9146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83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14516"/>
            <a:ext cx="9129486" cy="684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0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97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083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04"/>
            <a:ext cx="9144000" cy="686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8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0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" y="0"/>
            <a:ext cx="913892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4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3" y="14520"/>
            <a:ext cx="9154723" cy="684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3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challenges of algorithm design in  Competitive Environment: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designer may not know the input 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designer may not be able to make sure that the output (allocation) is faithfully implemented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9400" y="1056957"/>
            <a:ext cx="3761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- use a social choice function  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5500" y="24130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E79D"/>
                </a:solidFill>
                <a:latin typeface="Times New Roman"/>
                <a:cs typeface="Times New Roman"/>
              </a:rPr>
              <a:t>Electing a President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1640244"/>
            <a:ext cx="59716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- ideally  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 should satisfy the following properties: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900" y="4457700"/>
            <a:ext cx="7759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2. it should not be susceptible to </a:t>
            </a:r>
            <a:r>
              <a:rPr lang="en-US" sz="2200" i="1" dirty="0">
                <a:solidFill>
                  <a:srgbClr val="49B1FF"/>
                </a:solidFill>
                <a:latin typeface="Times New Roman"/>
                <a:cs typeface="Times New Roman"/>
              </a:rPr>
              <a:t>strategic manipulation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207113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1. it should not be a </a:t>
            </a:r>
            <a:r>
              <a:rPr lang="en-US" sz="2200" i="1" dirty="0">
                <a:solidFill>
                  <a:srgbClr val="49B1FF"/>
                </a:solidFill>
                <a:latin typeface="Times New Roman"/>
                <a:cs typeface="Times New Roman"/>
              </a:rPr>
              <a:t>dictatorship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4191" y="2647434"/>
            <a:ext cx="7640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Def:</a:t>
            </a:r>
            <a:r>
              <a:rPr lang="en-US" sz="2200" dirty="0">
                <a:latin typeface="Times New Roman"/>
                <a:cs typeface="Times New Roman"/>
              </a:rPr>
              <a:t>  A social choice function  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r>
              <a:rPr lang="en-US" sz="2200" i="1" dirty="0">
                <a:latin typeface="Times New Roman"/>
                <a:cs typeface="Times New Roman"/>
              </a:rPr>
              <a:t>  </a:t>
            </a:r>
            <a:r>
              <a:rPr lang="en-US" sz="2200" dirty="0">
                <a:latin typeface="Times New Roman"/>
                <a:cs typeface="Times New Roman"/>
              </a:rPr>
              <a:t>is a </a:t>
            </a:r>
            <a:r>
              <a:rPr lang="en-US" sz="2200" i="1" dirty="0">
                <a:latin typeface="Times New Roman"/>
                <a:cs typeface="Times New Roman"/>
              </a:rPr>
              <a:t>dictatorship </a:t>
            </a:r>
            <a:r>
              <a:rPr lang="en-US" sz="2200" dirty="0">
                <a:latin typeface="Times New Roman"/>
                <a:cs typeface="Times New Roman"/>
              </a:rPr>
              <a:t>if there exists some voter  </a:t>
            </a:r>
            <a:r>
              <a:rPr lang="en-US" sz="2200" i="1" dirty="0" err="1">
                <a:latin typeface="Times New Roman"/>
                <a:cs typeface="Times New Roman"/>
              </a:rPr>
              <a:t>i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such that  </a:t>
            </a:r>
          </a:p>
          <a:p>
            <a:r>
              <a:rPr lang="en-US" sz="2200" i="1" dirty="0">
                <a:latin typeface="Times New Roman"/>
                <a:cs typeface="Times New Roman"/>
              </a:rPr>
              <a:t>				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( &lt;</a:t>
            </a:r>
            <a:r>
              <a:rPr lang="en-US" sz="2200" baseline="-25000" dirty="0">
                <a:latin typeface="Times New Roman"/>
                <a:cs typeface="Times New Roman"/>
              </a:rPr>
              <a:t>1</a:t>
            </a:r>
            <a:r>
              <a:rPr lang="en-US" sz="2200" dirty="0">
                <a:latin typeface="Times New Roman"/>
                <a:cs typeface="Times New Roman"/>
              </a:rPr>
              <a:t>, &lt;</a:t>
            </a:r>
            <a:r>
              <a:rPr lang="en-US" sz="2200" baseline="-25000" dirty="0">
                <a:latin typeface="Times New Roman"/>
                <a:cs typeface="Times New Roman"/>
              </a:rPr>
              <a:t>2</a:t>
            </a:r>
            <a:r>
              <a:rPr lang="en-US" sz="2200" dirty="0">
                <a:latin typeface="Times New Roman"/>
                <a:cs typeface="Times New Roman"/>
              </a:rPr>
              <a:t>, …,&lt;</a:t>
            </a:r>
            <a:r>
              <a:rPr lang="en-US" sz="2200" i="1" baseline="-25000" dirty="0" err="1">
                <a:latin typeface="Times New Roman"/>
                <a:cs typeface="Times New Roman"/>
              </a:rPr>
              <a:t>n</a:t>
            </a:r>
            <a:r>
              <a:rPr lang="en-US" sz="2200" dirty="0">
                <a:latin typeface="Times New Roman"/>
                <a:cs typeface="Times New Roman"/>
              </a:rPr>
              <a:t>) =  top( &lt;</a:t>
            </a:r>
            <a:r>
              <a:rPr lang="en-US" sz="2200" i="1" baseline="-25000" dirty="0" err="1">
                <a:latin typeface="Times New Roman"/>
                <a:cs typeface="Times New Roman"/>
              </a:rPr>
              <a:t>i</a:t>
            </a:r>
            <a:r>
              <a:rPr lang="en-US" sz="2200" dirty="0">
                <a:latin typeface="Times New Roman"/>
                <a:cs typeface="Times New Roman"/>
              </a:rPr>
              <a:t> ) 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0090" y="3836313"/>
            <a:ext cx="56722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Such voter  </a:t>
            </a:r>
            <a:r>
              <a:rPr lang="en-US" sz="2200" i="1" dirty="0" err="1">
                <a:latin typeface="Times New Roman"/>
                <a:cs typeface="Times New Roman"/>
              </a:rPr>
              <a:t>i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 is called the </a:t>
            </a:r>
            <a:r>
              <a:rPr lang="en-US" sz="2200" i="1" dirty="0">
                <a:latin typeface="Times New Roman"/>
                <a:cs typeface="Times New Roman"/>
              </a:rPr>
              <a:t>dictator </a:t>
            </a:r>
            <a:r>
              <a:rPr lang="en-US" sz="2200" dirty="0">
                <a:latin typeface="Times New Roman"/>
                <a:cs typeface="Times New Roman"/>
              </a:rPr>
              <a:t>of 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0991" y="4901287"/>
            <a:ext cx="7640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Def:</a:t>
            </a:r>
            <a:r>
              <a:rPr lang="en-US" sz="2200" dirty="0">
                <a:latin typeface="Times New Roman"/>
                <a:cs typeface="Times New Roman"/>
              </a:rPr>
              <a:t>  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r>
              <a:rPr lang="en-US" sz="2200" i="1" dirty="0">
                <a:latin typeface="Times New Roman"/>
                <a:cs typeface="Times New Roman"/>
              </a:rPr>
              <a:t>  can be strategically manipulated by voter </a:t>
            </a:r>
            <a:r>
              <a:rPr lang="en-US" sz="2200" i="1" dirty="0" err="1">
                <a:latin typeface="Times New Roman"/>
                <a:cs typeface="Times New Roman"/>
              </a:rPr>
              <a:t>i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if there exis</a:t>
            </a:r>
            <a:r>
              <a:rPr lang="en-US" sz="2200" i="1" dirty="0">
                <a:latin typeface="Times New Roman"/>
                <a:cs typeface="Times New Roman"/>
              </a:rPr>
              <a:t>t </a:t>
            </a:r>
            <a:r>
              <a:rPr lang="en-US" sz="2200" dirty="0">
                <a:latin typeface="Times New Roman"/>
                <a:cs typeface="Times New Roman"/>
              </a:rPr>
              <a:t>preferences 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&lt;</a:t>
            </a:r>
            <a:r>
              <a:rPr lang="en-US" sz="2200" baseline="-25000" dirty="0">
                <a:latin typeface="Times New Roman"/>
                <a:cs typeface="Times New Roman"/>
              </a:rPr>
              <a:t>1</a:t>
            </a:r>
            <a:r>
              <a:rPr lang="en-US" sz="2200" dirty="0">
                <a:latin typeface="Times New Roman"/>
                <a:cs typeface="Times New Roman"/>
              </a:rPr>
              <a:t>, &lt;</a:t>
            </a:r>
            <a:r>
              <a:rPr lang="en-US" sz="2200" baseline="-25000" dirty="0">
                <a:latin typeface="Times New Roman"/>
                <a:cs typeface="Times New Roman"/>
              </a:rPr>
              <a:t>2</a:t>
            </a:r>
            <a:r>
              <a:rPr lang="en-US" sz="2200" dirty="0">
                <a:latin typeface="Times New Roman"/>
                <a:cs typeface="Times New Roman"/>
              </a:rPr>
              <a:t>, …, &lt;</a:t>
            </a:r>
            <a:r>
              <a:rPr lang="en-US" sz="2200" i="1" baseline="-25000" dirty="0" err="1">
                <a:latin typeface="Times New Roman"/>
                <a:cs typeface="Times New Roman"/>
              </a:rPr>
              <a:t>n</a:t>
            </a:r>
            <a:r>
              <a:rPr lang="en-US" sz="2200" dirty="0">
                <a:latin typeface="Times New Roman"/>
                <a:cs typeface="Times New Roman"/>
              </a:rPr>
              <a:t>  and  &lt;</a:t>
            </a:r>
            <a:r>
              <a:rPr lang="en-US" sz="2200" i="1" baseline="-25000" dirty="0" err="1">
                <a:latin typeface="Times New Roman"/>
                <a:cs typeface="Times New Roman"/>
              </a:rPr>
              <a:t>i</a:t>
            </a:r>
            <a:r>
              <a:rPr lang="en-US" sz="2200" i="1" dirty="0">
                <a:latin typeface="Times New Roman"/>
                <a:cs typeface="Times New Roman"/>
              </a:rPr>
              <a:t>’   </a:t>
            </a:r>
            <a:r>
              <a:rPr lang="en-US" sz="2200" dirty="0">
                <a:latin typeface="Times New Roman"/>
                <a:cs typeface="Times New Roman"/>
              </a:rPr>
              <a:t>such that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16100" y="5873928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f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(&lt;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,…, &lt;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, …, &lt;</a:t>
            </a:r>
            <a:r>
              <a:rPr lang="en-US" sz="2000" i="1" baseline="-25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) </a:t>
            </a:r>
            <a:r>
              <a:rPr lang="en-US" sz="2000" i="1" dirty="0">
                <a:latin typeface="Times New Roman"/>
                <a:cs typeface="Times New Roman"/>
              </a:rPr>
              <a:t>=a</a:t>
            </a:r>
            <a:r>
              <a:rPr lang="en-US" sz="2000" dirty="0">
                <a:latin typeface="Times New Roman"/>
                <a:cs typeface="Times New Roman"/>
              </a:rPr>
              <a:t> &lt;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a’ = </a:t>
            </a:r>
            <a:r>
              <a:rPr lang="en-US" sz="2000" i="1" dirty="0" err="1">
                <a:latin typeface="Times New Roman"/>
                <a:cs typeface="Times New Roman"/>
              </a:rPr>
              <a:t>f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(&lt;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,…, &lt;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r>
              <a:rPr lang="en-US" sz="2000" i="1" dirty="0">
                <a:latin typeface="Times New Roman"/>
                <a:cs typeface="Times New Roman"/>
              </a:rPr>
              <a:t>’</a:t>
            </a:r>
            <a:r>
              <a:rPr lang="en-US" sz="2000" dirty="0">
                <a:latin typeface="Times New Roman"/>
                <a:cs typeface="Times New Roman"/>
              </a:rPr>
              <a:t>, …, &lt;</a:t>
            </a:r>
            <a:r>
              <a:rPr lang="en-US" sz="2000" i="1" baseline="-25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)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251011" y="5296762"/>
            <a:ext cx="28929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i.e.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can elect a preferable candidate by lying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991" y="6454814"/>
            <a:ext cx="6934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If 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r>
              <a:rPr lang="en-US" sz="2200" dirty="0">
                <a:latin typeface="Times New Roman"/>
                <a:cs typeface="Times New Roman"/>
              </a:rPr>
              <a:t> cannot be manipulated it is called </a:t>
            </a:r>
            <a:r>
              <a:rPr lang="en-US" sz="2200" i="1" dirty="0">
                <a:solidFill>
                  <a:srgbClr val="49B1FF"/>
                </a:solidFill>
                <a:latin typeface="Times New Roman"/>
                <a:cs typeface="Times New Roman"/>
              </a:rPr>
              <a:t>incentive compatible.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5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603500" y="2413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E79D"/>
                </a:solidFill>
                <a:latin typeface="Times New Roman"/>
                <a:cs typeface="Times New Roman"/>
              </a:rPr>
              <a:t>Monotonicity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591" y="1117600"/>
            <a:ext cx="7640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Def: 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r>
              <a:rPr lang="en-US" sz="2200" i="1" dirty="0">
                <a:latin typeface="Times New Roman"/>
                <a:cs typeface="Times New Roman"/>
              </a:rPr>
              <a:t>  </a:t>
            </a:r>
            <a:r>
              <a:rPr lang="en-US" sz="2200" dirty="0">
                <a:latin typeface="Times New Roman"/>
                <a:cs typeface="Times New Roman"/>
              </a:rPr>
              <a:t>is</a:t>
            </a:r>
            <a:r>
              <a:rPr lang="en-US" sz="2200" i="1" dirty="0">
                <a:latin typeface="Times New Roman"/>
                <a:cs typeface="Times New Roman"/>
              </a:rPr>
              <a:t> monotone  </a:t>
            </a:r>
            <a:r>
              <a:rPr lang="en-US" sz="2200" dirty="0" err="1">
                <a:latin typeface="Times New Roman"/>
                <a:cs typeface="Times New Roman"/>
              </a:rPr>
              <a:t>iff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400" y="1971814"/>
            <a:ext cx="70231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f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(&lt;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,…, &lt;</a:t>
            </a:r>
            <a:r>
              <a:rPr lang="en-US" i="1" baseline="-25000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, …, &lt;</a:t>
            </a:r>
            <a:r>
              <a:rPr lang="en-US" i="1" baseline="-25000" dirty="0" err="1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=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 ≠  </a:t>
            </a:r>
            <a:r>
              <a:rPr lang="en-US" i="1" dirty="0">
                <a:latin typeface="Times New Roman"/>
                <a:cs typeface="Times New Roman"/>
              </a:rPr>
              <a:t>a’ =</a:t>
            </a:r>
            <a:r>
              <a:rPr lang="en-US" i="1" dirty="0" err="1">
                <a:latin typeface="Times New Roman"/>
                <a:cs typeface="Times New Roman"/>
              </a:rPr>
              <a:t>f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(&lt;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,…, &lt;</a:t>
            </a:r>
            <a:r>
              <a:rPr lang="en-US" i="1" baseline="-25000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’</a:t>
            </a:r>
            <a:r>
              <a:rPr lang="en-US" dirty="0">
                <a:latin typeface="Times New Roman"/>
                <a:cs typeface="Times New Roman"/>
              </a:rPr>
              <a:t>, …, &lt;</a:t>
            </a:r>
            <a:r>
              <a:rPr lang="en-US" i="1" baseline="-25000" dirty="0" err="1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) </a:t>
            </a:r>
            <a:endParaRPr lang="en-US" dirty="0"/>
          </a:p>
          <a:p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5263575" y="1981200"/>
            <a:ext cx="813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Wingdings"/>
                <a:ea typeface="Wingdings"/>
                <a:cs typeface="Wingdings"/>
              </a:rPr>
              <a:t></a:t>
            </a:r>
            <a:endParaRPr lang="en-US" sz="2200" dirty="0"/>
          </a:p>
        </p:txBody>
      </p:sp>
      <p:sp>
        <p:nvSpPr>
          <p:cNvPr id="21" name="Double Bracket 20"/>
          <p:cNvSpPr/>
          <p:nvPr/>
        </p:nvSpPr>
        <p:spPr>
          <a:xfrm>
            <a:off x="6077122" y="1783834"/>
            <a:ext cx="1746078" cy="9144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505311" y="1682234"/>
            <a:ext cx="1001058" cy="1017488"/>
            <a:chOff x="6505311" y="1682234"/>
            <a:chExt cx="1001058" cy="1017488"/>
          </a:xfrm>
        </p:grpSpPr>
        <p:sp>
          <p:nvSpPr>
            <p:cNvPr id="23" name="Rectangle 22"/>
            <p:cNvSpPr/>
            <p:nvPr/>
          </p:nvSpPr>
          <p:spPr>
            <a:xfrm>
              <a:off x="6505311" y="1682234"/>
              <a:ext cx="924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a’</a:t>
              </a:r>
              <a:r>
                <a:rPr lang="en-US" dirty="0">
                  <a:latin typeface="Times New Roman"/>
                  <a:cs typeface="Times New Roman"/>
                </a:rPr>
                <a:t>  &lt;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i</a:t>
              </a:r>
              <a:r>
                <a:rPr lang="en-US" dirty="0">
                  <a:latin typeface="Times New Roman"/>
                  <a:cs typeface="Times New Roman"/>
                </a:rPr>
                <a:t>  </a:t>
              </a:r>
              <a:r>
                <a:rPr lang="en-US" i="1" dirty="0">
                  <a:latin typeface="Times New Roman"/>
                  <a:cs typeface="Times New Roman"/>
                </a:rPr>
                <a:t>a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45011" y="2013466"/>
              <a:ext cx="58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05311" y="2330390"/>
              <a:ext cx="10010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a</a:t>
              </a:r>
              <a:r>
                <a:rPr lang="en-US" dirty="0">
                  <a:latin typeface="Times New Roman"/>
                  <a:cs typeface="Times New Roman"/>
                </a:rPr>
                <a:t>  &lt;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i</a:t>
              </a:r>
              <a:r>
                <a:rPr lang="en-US" i="1" dirty="0">
                  <a:latin typeface="Times New Roman"/>
                  <a:cs typeface="Times New Roman"/>
                </a:rPr>
                <a:t>’</a:t>
              </a:r>
              <a:r>
                <a:rPr lang="en-US" dirty="0">
                  <a:latin typeface="Times New Roman"/>
                  <a:cs typeface="Times New Roman"/>
                </a:rPr>
                <a:t>  </a:t>
              </a:r>
              <a:r>
                <a:rPr lang="en-US" i="1" dirty="0">
                  <a:latin typeface="Times New Roman"/>
                  <a:cs typeface="Times New Roman"/>
                </a:rPr>
                <a:t>a’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7591" y="4279900"/>
            <a:ext cx="157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Proposition</a:t>
            </a:r>
            <a:r>
              <a:rPr lang="en-US" sz="2200" b="1" dirty="0">
                <a:solidFill>
                  <a:srgbClr val="49B1FF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5400" y="4864100"/>
            <a:ext cx="6607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/>
                <a:cs typeface="Times New Roman"/>
              </a:rPr>
              <a:t>(f</a:t>
            </a:r>
            <a:r>
              <a:rPr lang="en-US" sz="2200" dirty="0">
                <a:latin typeface="Times New Roman"/>
                <a:cs typeface="Times New Roman"/>
              </a:rPr>
              <a:t>   is incentive compatible)       </a:t>
            </a:r>
            <a:r>
              <a:rPr lang="en-US" sz="2200" dirty="0" err="1">
                <a:latin typeface="Times New Roman"/>
                <a:cs typeface="Times New Roman"/>
              </a:rPr>
              <a:t>iff</a:t>
            </a:r>
            <a:r>
              <a:rPr lang="en-US" sz="2200" dirty="0">
                <a:latin typeface="Times New Roman"/>
                <a:cs typeface="Times New Roman"/>
              </a:rPr>
              <a:t>     </a:t>
            </a:r>
            <a:r>
              <a:rPr lang="en-US" sz="2200" i="1" dirty="0">
                <a:latin typeface="Times New Roman"/>
                <a:cs typeface="Times New Roman"/>
              </a:rPr>
              <a:t>(f</a:t>
            </a:r>
            <a:r>
              <a:rPr lang="en-US" sz="2200" dirty="0">
                <a:latin typeface="Times New Roman"/>
                <a:cs typeface="Times New Roman"/>
              </a:rPr>
              <a:t>   is monotone)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1700" y="3009900"/>
            <a:ext cx="801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i.e. if the outcome changes from  </a:t>
            </a:r>
            <a:r>
              <a:rPr lang="en-US" i="1" dirty="0">
                <a:latin typeface="Times New Roman"/>
                <a:cs typeface="Times New Roman"/>
              </a:rPr>
              <a:t>a </a:t>
            </a:r>
            <a:r>
              <a:rPr lang="en-US" dirty="0">
                <a:latin typeface="Times New Roman"/>
                <a:cs typeface="Times New Roman"/>
              </a:rPr>
              <a:t>  to  </a:t>
            </a:r>
            <a:r>
              <a:rPr lang="en-US" i="1" dirty="0">
                <a:latin typeface="Times New Roman"/>
                <a:cs typeface="Times New Roman"/>
              </a:rPr>
              <a:t>a’</a:t>
            </a:r>
            <a:r>
              <a:rPr lang="en-US" dirty="0">
                <a:latin typeface="Times New Roman"/>
                <a:cs typeface="Times New Roman"/>
              </a:rPr>
              <a:t>  when 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 changes his vote from &gt;</a:t>
            </a:r>
            <a:r>
              <a:rPr lang="en-US" i="1" baseline="-25000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to &gt;</a:t>
            </a:r>
            <a:r>
              <a:rPr lang="en-US" i="1" baseline="-25000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’</a:t>
            </a:r>
            <a:r>
              <a:rPr lang="en-US" dirty="0">
                <a:latin typeface="Times New Roman"/>
                <a:cs typeface="Times New Roman"/>
              </a:rPr>
              <a:t>, then it must be because the swing voter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also switched his preference from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to </a:t>
            </a:r>
            <a:r>
              <a:rPr lang="en-US" i="1" dirty="0">
                <a:latin typeface="Times New Roman"/>
                <a:cs typeface="Times New Roman"/>
              </a:rPr>
              <a:t>a’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6400" y="5498187"/>
            <a:ext cx="37575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Proof:</a:t>
            </a:r>
            <a:r>
              <a:rPr lang="en-US" sz="2200" dirty="0">
                <a:latin typeface="Times New Roman"/>
                <a:cs typeface="Times New Roman"/>
              </a:rPr>
              <a:t> Immediate by definition.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9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 animBg="1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369202" y="241300"/>
            <a:ext cx="6060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E79D"/>
                </a:solidFill>
                <a:latin typeface="Times New Roman"/>
                <a:cs typeface="Times New Roman"/>
              </a:rPr>
              <a:t>Gibbard-Satterthwaite</a:t>
            </a:r>
            <a:r>
              <a:rPr lang="en-US" sz="3600" dirty="0">
                <a:solidFill>
                  <a:srgbClr val="FFE79D"/>
                </a:solidFill>
                <a:latin typeface="Times New Roman"/>
                <a:cs typeface="Times New Roman"/>
              </a:rPr>
              <a:t> Theorem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7591" y="1117600"/>
            <a:ext cx="7932810" cy="1200328"/>
            <a:chOff x="347591" y="1117600"/>
            <a:chExt cx="7932810" cy="1200328"/>
          </a:xfrm>
        </p:grpSpPr>
        <p:sp>
          <p:nvSpPr>
            <p:cNvPr id="14" name="TextBox 13"/>
            <p:cNvSpPr txBox="1"/>
            <p:nvPr/>
          </p:nvSpPr>
          <p:spPr>
            <a:xfrm>
              <a:off x="347591" y="1117600"/>
              <a:ext cx="76407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49B1FF"/>
                  </a:solidFill>
                  <a:latin typeface="Times New Roman"/>
                  <a:cs typeface="Times New Roman"/>
                </a:rPr>
                <a:t>Theorem: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801" y="1548487"/>
              <a:ext cx="7594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/>
                  <a:cs typeface="Times New Roman"/>
                </a:rPr>
                <a:t>If   </a:t>
              </a:r>
              <a:r>
                <a:rPr lang="en-US" sz="2200" i="1" dirty="0" err="1">
                  <a:latin typeface="Times New Roman"/>
                  <a:cs typeface="Times New Roman"/>
                </a:rPr>
                <a:t>f</a:t>
              </a:r>
              <a:r>
                <a:rPr lang="en-US" sz="2200" dirty="0">
                  <a:latin typeface="Times New Roman"/>
                  <a:cs typeface="Times New Roman"/>
                </a:rPr>
                <a:t>   is an incentive compatible social choice function </a:t>
              </a:r>
              <a:r>
                <a:rPr lang="en-US" sz="2200" b="1" i="1" dirty="0">
                  <a:solidFill>
                    <a:srgbClr val="FF6600"/>
                  </a:solidFill>
                  <a:latin typeface="Times New Roman"/>
                  <a:cs typeface="Times New Roman"/>
                </a:rPr>
                <a:t>onto </a:t>
              </a:r>
              <a:r>
                <a:rPr lang="en-US" sz="2200" dirty="0">
                  <a:latin typeface="Times New Roman"/>
                  <a:cs typeface="Times New Roman"/>
                </a:rPr>
                <a:t>a set of alternatives </a:t>
              </a:r>
              <a:r>
                <a:rPr lang="en-US" sz="2200" i="1" dirty="0">
                  <a:latin typeface="Times New Roman"/>
                  <a:cs typeface="Times New Roman"/>
                </a:rPr>
                <a:t>A</a:t>
              </a:r>
              <a:r>
                <a:rPr lang="en-US" sz="2200" dirty="0">
                  <a:latin typeface="Times New Roman"/>
                  <a:cs typeface="Times New Roman"/>
                </a:rPr>
                <a:t>, where |</a:t>
              </a:r>
              <a:r>
                <a:rPr lang="en-US" sz="2200" i="1" dirty="0">
                  <a:latin typeface="Times New Roman"/>
                  <a:cs typeface="Times New Roman"/>
                </a:rPr>
                <a:t>A</a:t>
              </a:r>
              <a:r>
                <a:rPr lang="en-US" sz="2200" dirty="0">
                  <a:latin typeface="Times New Roman"/>
                  <a:cs typeface="Times New Roman"/>
                </a:rPr>
                <a:t>|≥3, then  </a:t>
              </a:r>
              <a:r>
                <a:rPr lang="en-US" sz="2200" i="1" dirty="0" err="1">
                  <a:latin typeface="Times New Roman"/>
                  <a:cs typeface="Times New Roman"/>
                </a:rPr>
                <a:t>f</a:t>
              </a:r>
              <a:r>
                <a:rPr lang="en-US" sz="2200" i="1" dirty="0">
                  <a:latin typeface="Times New Roman"/>
                  <a:cs typeface="Times New Roman"/>
                </a:rPr>
                <a:t> </a:t>
              </a:r>
              <a:r>
                <a:rPr lang="en-US" sz="2200" dirty="0">
                  <a:latin typeface="Times New Roman"/>
                  <a:cs typeface="Times New Roman"/>
                </a:rPr>
                <a:t> is a dictatorship.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9991" y="2629813"/>
            <a:ext cx="7640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Remark: </a:t>
            </a:r>
            <a:r>
              <a:rPr lang="en-US" sz="2200" dirty="0">
                <a:latin typeface="Times New Roman"/>
                <a:cs typeface="Times New Roman"/>
              </a:rPr>
              <a:t>“onto” is important; if |A|=2 then the majority function is both incentive compatible and non-dictatorship.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991" y="3789859"/>
            <a:ext cx="7640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Proof Idea: </a:t>
            </a:r>
            <a:r>
              <a:rPr lang="en-US" sz="2200" dirty="0">
                <a:latin typeface="Times New Roman"/>
                <a:cs typeface="Times New Roman"/>
              </a:rPr>
              <a:t>Suppose 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r>
              <a:rPr lang="en-US" sz="2200" dirty="0">
                <a:latin typeface="Times New Roman"/>
                <a:cs typeface="Times New Roman"/>
              </a:rPr>
              <a:t>  is both incentive compatible and non-dictatorship. Use  </a:t>
            </a:r>
            <a:r>
              <a:rPr lang="en-US" sz="2200" i="1" dirty="0">
                <a:latin typeface="Times New Roman"/>
                <a:cs typeface="Times New Roman"/>
              </a:rPr>
              <a:t>f </a:t>
            </a:r>
            <a:r>
              <a:rPr lang="en-US" sz="2200" dirty="0">
                <a:latin typeface="Times New Roman"/>
                <a:cs typeface="Times New Roman"/>
              </a:rPr>
              <a:t> to obtain a social welfare function </a:t>
            </a:r>
            <a:r>
              <a:rPr lang="en-US" sz="2200" i="1" dirty="0">
                <a:latin typeface="Times New Roman"/>
                <a:cs typeface="Times New Roman"/>
              </a:rPr>
              <a:t>F </a:t>
            </a:r>
            <a:r>
              <a:rPr lang="en-US" sz="2200" dirty="0">
                <a:latin typeface="Times New Roman"/>
                <a:cs typeface="Times New Roman"/>
              </a:rPr>
              <a:t>that satisfies </a:t>
            </a:r>
            <a:r>
              <a:rPr lang="en-GB" sz="2200" dirty="0">
                <a:latin typeface="Times New Roman"/>
                <a:cs typeface="Times New Roman"/>
              </a:rPr>
              <a:t>Pareto efficient </a:t>
            </a:r>
            <a:r>
              <a:rPr lang="en-US" sz="2200" dirty="0">
                <a:latin typeface="Times New Roman"/>
                <a:cs typeface="Times New Roman"/>
              </a:rPr>
              <a:t>, independence of irrelevant alternatives and non-dictatorship, which is impossible by Arrow’s theorem. </a:t>
            </a:r>
            <a:endParaRPr lang="en-US" sz="2200" i="1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9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775602" y="241300"/>
            <a:ext cx="472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E79D"/>
                </a:solidFill>
                <a:latin typeface="Times New Roman"/>
                <a:cs typeface="Times New Roman"/>
              </a:rPr>
              <a:t>Proof of the GS theorem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591" y="1117600"/>
            <a:ext cx="879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49B1FF"/>
                </a:solidFill>
                <a:latin typeface="Times New Roman"/>
                <a:cs typeface="Times New Roman"/>
              </a:rPr>
              <a:t>From the social choice function </a:t>
            </a:r>
            <a:r>
              <a:rPr lang="en-US" sz="2400" i="1" dirty="0" err="1">
                <a:solidFill>
                  <a:srgbClr val="49B1FF"/>
                </a:solidFill>
                <a:latin typeface="Times New Roman"/>
                <a:cs typeface="Times New Roman"/>
              </a:rPr>
              <a:t>f</a:t>
            </a:r>
            <a:r>
              <a:rPr lang="en-US" sz="2400" i="1" dirty="0">
                <a:solidFill>
                  <a:srgbClr val="49B1FF"/>
                </a:solidFill>
                <a:latin typeface="Times New Roman"/>
                <a:cs typeface="Times New Roman"/>
              </a:rPr>
              <a:t>  to a social welfare function F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1" y="1802487"/>
            <a:ext cx="759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Notation: If  </a:t>
            </a:r>
            <a:r>
              <a:rPr lang="en-US" sz="2200" i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sym typeface="Symbol"/>
              </a:rPr>
              <a:t></a:t>
            </a:r>
            <a:r>
              <a:rPr lang="en-US" i="1" dirty="0">
                <a:sym typeface="Symbol"/>
              </a:rPr>
              <a:t> </a:t>
            </a:r>
            <a:r>
              <a:rPr lang="en-US" sz="2200" i="1" dirty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200" dirty="0">
                <a:latin typeface="Times New Roman"/>
                <a:cs typeface="Times New Roman"/>
                <a:sym typeface="Symbol"/>
              </a:rPr>
              <a:t>, and  &lt; </a:t>
            </a:r>
            <a:r>
              <a:rPr lang="en-US" dirty="0" err="1">
                <a:sym typeface="Symbol"/>
              </a:rPr>
              <a:t>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i="1" dirty="0">
                <a:latin typeface="Times New Roman"/>
                <a:cs typeface="Times New Roman"/>
              </a:rPr>
              <a:t>L</a:t>
            </a:r>
            <a:r>
              <a:rPr lang="en-US" sz="2200" dirty="0">
                <a:latin typeface="Times New Roman"/>
                <a:cs typeface="Times New Roman"/>
              </a:rPr>
              <a:t>,  we denote by &lt;</a:t>
            </a:r>
            <a:r>
              <a:rPr lang="en-US" sz="2200" i="1" baseline="30000" dirty="0">
                <a:latin typeface="Times New Roman"/>
                <a:cs typeface="Times New Roman"/>
              </a:rPr>
              <a:t>S</a:t>
            </a:r>
            <a:r>
              <a:rPr lang="en-US" sz="2200" dirty="0">
                <a:latin typeface="Times New Roman"/>
                <a:cs typeface="Times New Roman"/>
              </a:rPr>
              <a:t> the preference obtained from &lt; by moving all elements of </a:t>
            </a:r>
            <a:r>
              <a:rPr lang="en-US" sz="2200" i="1" dirty="0">
                <a:latin typeface="Times New Roman"/>
                <a:cs typeface="Times New Roman"/>
              </a:rPr>
              <a:t>S</a:t>
            </a:r>
            <a:r>
              <a:rPr lang="en-US" sz="2200" dirty="0">
                <a:latin typeface="Times New Roman"/>
                <a:cs typeface="Times New Roman"/>
              </a:rPr>
              <a:t> to the top of &lt;.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6500" y="2768600"/>
            <a:ext cx="608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e.g. 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}, and  </a:t>
            </a:r>
            <a:r>
              <a:rPr lang="en-US" i="1" dirty="0" err="1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 err="1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 err="1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 err="1">
                <a:latin typeface="Times New Roman"/>
                <a:cs typeface="Times New Roman"/>
              </a:rPr>
              <a:t>z</a:t>
            </a:r>
            <a:r>
              <a:rPr lang="en-US" dirty="0">
                <a:latin typeface="Times New Roman"/>
                <a:cs typeface="Times New Roman"/>
              </a:rPr>
              <a:t>  then  </a:t>
            </a:r>
            <a:r>
              <a:rPr lang="en-US" i="1" dirty="0" err="1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&lt;</a:t>
            </a:r>
            <a:r>
              <a:rPr lang="en-US" i="1" baseline="30000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 &lt;</a:t>
            </a:r>
            <a:r>
              <a:rPr lang="en-US" i="1" baseline="30000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z</a:t>
            </a:r>
            <a:r>
              <a:rPr lang="en-US" dirty="0">
                <a:latin typeface="Times New Roman"/>
                <a:cs typeface="Times New Roman"/>
              </a:rPr>
              <a:t> &lt;</a:t>
            </a:r>
            <a:r>
              <a:rPr lang="en-US" i="1" baseline="30000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&lt;</a:t>
            </a:r>
            <a:r>
              <a:rPr lang="en-US" i="1" baseline="30000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1" y="3523159"/>
            <a:ext cx="759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Definition of    F( &lt;</a:t>
            </a:r>
            <a:r>
              <a:rPr lang="en-US" sz="2200" baseline="-25000" dirty="0">
                <a:latin typeface="Times New Roman"/>
                <a:cs typeface="Times New Roman"/>
              </a:rPr>
              <a:t>1</a:t>
            </a:r>
            <a:r>
              <a:rPr lang="en-US" sz="2200" dirty="0">
                <a:latin typeface="Times New Roman"/>
                <a:cs typeface="Times New Roman"/>
              </a:rPr>
              <a:t>, &lt;</a:t>
            </a:r>
            <a:r>
              <a:rPr lang="en-US" sz="2200" baseline="-25000" dirty="0">
                <a:latin typeface="Times New Roman"/>
                <a:cs typeface="Times New Roman"/>
              </a:rPr>
              <a:t>2</a:t>
            </a:r>
            <a:r>
              <a:rPr lang="en-US" sz="2200" dirty="0">
                <a:latin typeface="Times New Roman"/>
                <a:cs typeface="Times New Roman"/>
              </a:rPr>
              <a:t>,…, &lt;</a:t>
            </a:r>
            <a:r>
              <a:rPr lang="en-US" sz="2200" i="1" baseline="-25000" dirty="0" err="1">
                <a:latin typeface="Times New Roman"/>
                <a:cs typeface="Times New Roman"/>
              </a:rPr>
              <a:t>n</a:t>
            </a:r>
            <a:r>
              <a:rPr lang="en-US" sz="2200" dirty="0">
                <a:latin typeface="Times New Roman"/>
                <a:cs typeface="Times New Roman"/>
              </a:rPr>
              <a:t>) =: &lt;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3402" y="4165600"/>
            <a:ext cx="580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&lt; </a:t>
            </a:r>
            <a:r>
              <a:rPr lang="en-US" sz="2000" i="1" dirty="0" err="1">
                <a:latin typeface="Times New Roman"/>
                <a:cs typeface="Times New Roman"/>
              </a:rPr>
              <a:t>b</a:t>
            </a:r>
            <a:r>
              <a:rPr lang="en-US" sz="2000" i="1" dirty="0">
                <a:latin typeface="Times New Roman"/>
                <a:cs typeface="Times New Roman"/>
              </a:rPr>
              <a:t>     </a:t>
            </a:r>
            <a:r>
              <a:rPr lang="en-US" sz="2000" i="1" dirty="0" err="1">
                <a:latin typeface="Times New Roman"/>
                <a:cs typeface="Times New Roman"/>
              </a:rPr>
              <a:t>iff</a:t>
            </a:r>
            <a:r>
              <a:rPr lang="en-US" sz="2000" i="1" dirty="0">
                <a:latin typeface="Times New Roman"/>
                <a:cs typeface="Times New Roman"/>
              </a:rPr>
              <a:t>      </a:t>
            </a:r>
            <a:r>
              <a:rPr lang="en-US" sz="2000" i="1" dirty="0" err="1">
                <a:latin typeface="Times New Roman"/>
                <a:cs typeface="Times New Roman"/>
              </a:rPr>
              <a:t>f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 &lt;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baseline="30000" dirty="0">
                <a:latin typeface="Times New Roman"/>
                <a:cs typeface="Times New Roman"/>
              </a:rPr>
              <a:t>{</a:t>
            </a:r>
            <a:r>
              <a:rPr lang="en-US" sz="2000" i="1" baseline="30000" dirty="0">
                <a:latin typeface="Times New Roman"/>
                <a:cs typeface="Times New Roman"/>
              </a:rPr>
              <a:t>a</a:t>
            </a:r>
            <a:r>
              <a:rPr lang="en-US" sz="2000" baseline="30000" dirty="0">
                <a:latin typeface="Times New Roman"/>
                <a:cs typeface="Times New Roman"/>
              </a:rPr>
              <a:t>, </a:t>
            </a:r>
            <a:r>
              <a:rPr lang="en-US" sz="2000" i="1" baseline="30000" dirty="0" err="1">
                <a:latin typeface="Times New Roman"/>
                <a:cs typeface="Times New Roman"/>
              </a:rPr>
              <a:t>b</a:t>
            </a:r>
            <a:r>
              <a:rPr lang="en-US" sz="2000" baseline="30000" dirty="0">
                <a:latin typeface="Times New Roman"/>
                <a:cs typeface="Times New Roman"/>
              </a:rPr>
              <a:t>}</a:t>
            </a:r>
            <a:r>
              <a:rPr lang="en-US" sz="2000" dirty="0">
                <a:latin typeface="Times New Roman"/>
                <a:cs typeface="Times New Roman"/>
              </a:rPr>
              <a:t>, &lt;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baseline="30000" dirty="0">
                <a:latin typeface="Times New Roman"/>
                <a:cs typeface="Times New Roman"/>
              </a:rPr>
              <a:t>{</a:t>
            </a:r>
            <a:r>
              <a:rPr lang="en-US" sz="2000" i="1" baseline="30000" dirty="0">
                <a:latin typeface="Times New Roman"/>
                <a:cs typeface="Times New Roman"/>
              </a:rPr>
              <a:t>a</a:t>
            </a:r>
            <a:r>
              <a:rPr lang="en-US" sz="2000" baseline="30000" dirty="0">
                <a:latin typeface="Times New Roman"/>
                <a:cs typeface="Times New Roman"/>
              </a:rPr>
              <a:t>, </a:t>
            </a:r>
            <a:r>
              <a:rPr lang="en-US" sz="2000" i="1" baseline="30000" dirty="0" err="1">
                <a:latin typeface="Times New Roman"/>
                <a:cs typeface="Times New Roman"/>
              </a:rPr>
              <a:t>b</a:t>
            </a:r>
            <a:r>
              <a:rPr lang="en-US" sz="2000" baseline="30000" dirty="0">
                <a:latin typeface="Times New Roman"/>
                <a:cs typeface="Times New Roman"/>
              </a:rPr>
              <a:t>}</a:t>
            </a:r>
            <a:r>
              <a:rPr lang="en-US" sz="2000" dirty="0">
                <a:latin typeface="Times New Roman"/>
                <a:cs typeface="Times New Roman"/>
              </a:rPr>
              <a:t>,…, &lt;</a:t>
            </a:r>
            <a:r>
              <a:rPr lang="en-US" sz="2000" i="1" baseline="-25000" dirty="0" err="1">
                <a:latin typeface="Times New Roman"/>
                <a:cs typeface="Times New Roman"/>
              </a:rPr>
              <a:t>n</a:t>
            </a:r>
            <a:r>
              <a:rPr lang="en-US" sz="2000" baseline="30000" dirty="0" err="1">
                <a:latin typeface="Times New Roman"/>
                <a:cs typeface="Times New Roman"/>
              </a:rPr>
              <a:t>{</a:t>
            </a:r>
            <a:r>
              <a:rPr lang="en-US" sz="2000" i="1" baseline="30000" dirty="0" err="1">
                <a:latin typeface="Times New Roman"/>
                <a:cs typeface="Times New Roman"/>
              </a:rPr>
              <a:t>a</a:t>
            </a:r>
            <a:r>
              <a:rPr lang="en-US" sz="2000" baseline="30000" dirty="0">
                <a:latin typeface="Times New Roman"/>
                <a:cs typeface="Times New Roman"/>
              </a:rPr>
              <a:t>, </a:t>
            </a:r>
            <a:r>
              <a:rPr lang="en-US" sz="2000" i="1" baseline="30000" dirty="0" err="1">
                <a:latin typeface="Times New Roman"/>
                <a:cs typeface="Times New Roman"/>
              </a:rPr>
              <a:t>b</a:t>
            </a:r>
            <a:r>
              <a:rPr lang="en-US" sz="2000" baseline="30000" dirty="0">
                <a:latin typeface="Times New Roman"/>
                <a:cs typeface="Times New Roman"/>
              </a:rPr>
              <a:t>}</a:t>
            </a:r>
            <a:r>
              <a:rPr lang="en-US" sz="2000" dirty="0">
                <a:latin typeface="Times New Roman"/>
                <a:cs typeface="Times New Roman"/>
              </a:rPr>
              <a:t>) = </a:t>
            </a:r>
            <a:r>
              <a:rPr lang="en-US" sz="2000" i="1" dirty="0" err="1">
                <a:latin typeface="Times New Roman"/>
                <a:cs typeface="Times New Roman"/>
              </a:rPr>
              <a:t>b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591" y="5067300"/>
            <a:ext cx="4642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Claim 1</a:t>
            </a:r>
            <a:r>
              <a:rPr lang="en-US" sz="2200" dirty="0">
                <a:latin typeface="Times New Roman"/>
                <a:cs typeface="Times New Roman"/>
              </a:rPr>
              <a:t>:  F is a social welfare function.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8500" y="5498187"/>
            <a:ext cx="234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91" y="5931475"/>
            <a:ext cx="59137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Claim 2</a:t>
            </a:r>
            <a:r>
              <a:rPr lang="en-US" sz="2200" dirty="0">
                <a:latin typeface="Times New Roman"/>
                <a:cs typeface="Times New Roman"/>
              </a:rPr>
              <a:t>:  F satisfies PE, IIA, and non-dictatorship.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3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775602" y="241300"/>
            <a:ext cx="605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E79D"/>
                </a:solidFill>
                <a:latin typeface="Times New Roman"/>
                <a:cs typeface="Times New Roman"/>
              </a:rPr>
              <a:t>Proof of the GS theorem (cont.)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91" y="1244600"/>
            <a:ext cx="721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49B1FF"/>
                </a:solidFill>
                <a:latin typeface="Times New Roman"/>
                <a:cs typeface="Times New Roman"/>
              </a:rPr>
              <a:t>Lemma</a:t>
            </a:r>
            <a:r>
              <a:rPr lang="en-US" sz="2200" dirty="0">
                <a:latin typeface="Times New Roman"/>
                <a:cs typeface="Times New Roman"/>
              </a:rPr>
              <a:t>:  For any </a:t>
            </a:r>
            <a:r>
              <a:rPr lang="en-US" sz="2200" i="1" dirty="0">
                <a:latin typeface="Times New Roman"/>
                <a:cs typeface="Times New Roman"/>
              </a:rPr>
              <a:t>S,  &lt;</a:t>
            </a:r>
            <a:r>
              <a:rPr lang="en-US" sz="2200" baseline="-25000" dirty="0">
                <a:latin typeface="Times New Roman"/>
                <a:cs typeface="Times New Roman"/>
              </a:rPr>
              <a:t>1</a:t>
            </a:r>
            <a:r>
              <a:rPr lang="en-US" sz="2200" dirty="0">
                <a:latin typeface="Times New Roman"/>
                <a:cs typeface="Times New Roman"/>
              </a:rPr>
              <a:t>,</a:t>
            </a:r>
            <a:r>
              <a:rPr lang="en-US" sz="2200" i="1" dirty="0">
                <a:latin typeface="Times New Roman"/>
                <a:cs typeface="Times New Roman"/>
              </a:rPr>
              <a:t> &lt;</a:t>
            </a:r>
            <a:r>
              <a:rPr lang="en-US" sz="2200" baseline="-25000" dirty="0">
                <a:latin typeface="Times New Roman"/>
                <a:cs typeface="Times New Roman"/>
              </a:rPr>
              <a:t>2</a:t>
            </a:r>
            <a:r>
              <a:rPr lang="en-US" sz="2200" dirty="0">
                <a:latin typeface="Times New Roman"/>
                <a:cs typeface="Times New Roman"/>
              </a:rPr>
              <a:t>,…,</a:t>
            </a:r>
            <a:r>
              <a:rPr lang="en-US" sz="2200" i="1" dirty="0">
                <a:latin typeface="Times New Roman"/>
                <a:cs typeface="Times New Roman"/>
              </a:rPr>
              <a:t> &lt;</a:t>
            </a:r>
            <a:r>
              <a:rPr lang="en-US" sz="2200" i="1" baseline="-25000" dirty="0" err="1">
                <a:latin typeface="Times New Roman"/>
                <a:cs typeface="Times New Roman"/>
              </a:rPr>
              <a:t>n</a:t>
            </a:r>
            <a:r>
              <a:rPr lang="en-US" sz="2200" dirty="0">
                <a:latin typeface="Times New Roman"/>
                <a:cs typeface="Times New Roman"/>
              </a:rPr>
              <a:t>,  </a:t>
            </a:r>
            <a:r>
              <a:rPr lang="en-US" sz="2400" i="1" dirty="0" err="1">
                <a:latin typeface="Times New Roman"/>
                <a:cs typeface="Times New Roman"/>
              </a:rPr>
              <a:t>f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( &lt;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i="1" baseline="30000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, &lt;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i="1" baseline="30000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,…, &lt;</a:t>
            </a:r>
            <a:r>
              <a:rPr lang="en-US" sz="2400" i="1" baseline="-25000" dirty="0" err="1">
                <a:latin typeface="Times New Roman"/>
                <a:cs typeface="Times New Roman"/>
              </a:rPr>
              <a:t>n</a:t>
            </a:r>
            <a:r>
              <a:rPr lang="en-US" sz="2400" i="1" baseline="30000" dirty="0" err="1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sym typeface="Symbol"/>
              </a:rPr>
              <a:t></a:t>
            </a:r>
            <a:r>
              <a:rPr lang="en-US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7591" y="2146300"/>
            <a:ext cx="101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9B1FF"/>
                </a:solidFill>
                <a:latin typeface="Times New Roman"/>
                <a:cs typeface="Times New Roman"/>
              </a:rPr>
              <a:t>Proof: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99991" y="2618015"/>
            <a:ext cx="7665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Assume for contradiction that </a:t>
            </a:r>
            <a:r>
              <a:rPr lang="en-US" sz="2400" i="1" dirty="0">
                <a:latin typeface="Times New Roman"/>
                <a:cs typeface="Times New Roman"/>
              </a:rPr>
              <a:t>f </a:t>
            </a:r>
            <a:r>
              <a:rPr lang="en-US" sz="2400" dirty="0">
                <a:latin typeface="Times New Roman"/>
                <a:cs typeface="Times New Roman"/>
              </a:rPr>
              <a:t>( &lt;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i="1" baseline="30000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, &lt;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i="1" baseline="30000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,…, &lt;</a:t>
            </a:r>
            <a:r>
              <a:rPr lang="en-US" sz="2400" i="1" baseline="-25000" dirty="0" err="1">
                <a:latin typeface="Times New Roman"/>
                <a:cs typeface="Times New Roman"/>
              </a:rPr>
              <a:t>n</a:t>
            </a:r>
            <a:r>
              <a:rPr lang="en-US" sz="2400" i="1" baseline="30000" dirty="0" err="1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)  is not in 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9991" y="3111499"/>
            <a:ext cx="65149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By the onto condition, there exists </a:t>
            </a:r>
            <a:r>
              <a:rPr lang="en-US" sz="2400" i="1" dirty="0">
                <a:latin typeface="Times New Roman"/>
                <a:cs typeface="Times New Roman"/>
              </a:rPr>
              <a:t>&lt;‘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,</a:t>
            </a:r>
            <a:r>
              <a:rPr lang="en-US" sz="2400" i="1" dirty="0">
                <a:latin typeface="Times New Roman"/>
                <a:cs typeface="Times New Roman"/>
              </a:rPr>
              <a:t> &lt;‘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,…,</a:t>
            </a:r>
            <a:r>
              <a:rPr lang="en-US" sz="2400" i="1" dirty="0">
                <a:latin typeface="Times New Roman"/>
                <a:cs typeface="Times New Roman"/>
              </a:rPr>
              <a:t> &lt;‘</a:t>
            </a:r>
            <a:r>
              <a:rPr lang="en-US" sz="2400" i="1" baseline="-25000" dirty="0">
                <a:latin typeface="Times New Roman"/>
                <a:cs typeface="Times New Roman"/>
              </a:rPr>
              <a:t>n  </a:t>
            </a:r>
          </a:p>
          <a:p>
            <a:r>
              <a:rPr lang="en-US" sz="2400" i="1" dirty="0">
                <a:latin typeface="Times New Roman"/>
                <a:cs typeface="Times New Roman"/>
              </a:rPr>
              <a:t>such that f </a:t>
            </a:r>
            <a:r>
              <a:rPr lang="en-US" sz="2400" dirty="0">
                <a:latin typeface="Times New Roman"/>
                <a:cs typeface="Times New Roman"/>
              </a:rPr>
              <a:t>( &lt;‘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, &lt;‘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,…, &lt;‘</a:t>
            </a:r>
            <a:r>
              <a:rPr lang="en-US" sz="2400" i="1" baseline="-25000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) </a:t>
            </a:r>
            <a:r>
              <a:rPr lang="en-US" sz="2400" dirty="0">
                <a:sym typeface="Symbol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S.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14505" y="4100163"/>
            <a:ext cx="7899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By sequentially changing &lt;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i="1" baseline="30000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  to </a:t>
            </a:r>
            <a:r>
              <a:rPr lang="en-US" sz="2400" i="1" dirty="0">
                <a:latin typeface="Times New Roman"/>
                <a:cs typeface="Times New Roman"/>
              </a:rPr>
              <a:t>&lt;‘</a:t>
            </a:r>
            <a:r>
              <a:rPr lang="en-US" sz="2400" baseline="-25000" dirty="0">
                <a:latin typeface="Times New Roman"/>
                <a:cs typeface="Times New Roman"/>
              </a:rPr>
              <a:t>1 , </a:t>
            </a:r>
            <a:r>
              <a:rPr lang="en-US" sz="2400" dirty="0">
                <a:latin typeface="Times New Roman"/>
                <a:cs typeface="Times New Roman"/>
              </a:rPr>
              <a:t> we will find a transition: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571207" y="4752263"/>
            <a:ext cx="63289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 f </a:t>
            </a:r>
            <a:r>
              <a:rPr lang="en-US" sz="2400" dirty="0">
                <a:latin typeface="Times New Roman"/>
                <a:cs typeface="Times New Roman"/>
              </a:rPr>
              <a:t>( &lt;‘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, &lt;‘</a:t>
            </a:r>
            <a:r>
              <a:rPr lang="en-US" sz="2400" baseline="-25000" dirty="0">
                <a:latin typeface="Times New Roman"/>
                <a:cs typeface="Times New Roman"/>
              </a:rPr>
              <a:t>2 </a:t>
            </a:r>
            <a:r>
              <a:rPr lang="en-US" sz="2400" dirty="0">
                <a:latin typeface="Times New Roman"/>
                <a:cs typeface="Times New Roman"/>
              </a:rPr>
              <a:t>,… ,&lt;‘</a:t>
            </a:r>
            <a:r>
              <a:rPr lang="en-US" sz="2400" baseline="-25000" dirty="0">
                <a:latin typeface="Times New Roman"/>
                <a:cs typeface="Times New Roman"/>
              </a:rPr>
              <a:t>i-1</a:t>
            </a:r>
            <a:r>
              <a:rPr lang="en-US" sz="2400" dirty="0">
                <a:latin typeface="Times New Roman"/>
                <a:cs typeface="Times New Roman"/>
              </a:rPr>
              <a:t>, &lt;</a:t>
            </a:r>
            <a:r>
              <a:rPr lang="en-US" sz="2400" i="1" baseline="-25000" dirty="0" err="1">
                <a:latin typeface="Times New Roman"/>
                <a:cs typeface="Times New Roman"/>
              </a:rPr>
              <a:t>i</a:t>
            </a:r>
            <a:r>
              <a:rPr lang="en-US" sz="2400" baseline="30000" dirty="0" err="1"/>
              <a:t>S</a:t>
            </a:r>
            <a:r>
              <a:rPr lang="en-US" sz="2400" dirty="0">
                <a:latin typeface="Times New Roman"/>
                <a:cs typeface="Times New Roman"/>
              </a:rPr>
              <a:t>, &lt;</a:t>
            </a:r>
            <a:r>
              <a:rPr lang="en-US" sz="2400" baseline="-25000" dirty="0">
                <a:latin typeface="Times New Roman"/>
                <a:cs typeface="Times New Roman"/>
              </a:rPr>
              <a:t>i+1</a:t>
            </a:r>
            <a:r>
              <a:rPr lang="en-US" sz="2400" baseline="30000" dirty="0"/>
              <a:t>S </a:t>
            </a:r>
            <a:r>
              <a:rPr lang="en-US" sz="2400" dirty="0">
                <a:latin typeface="Times New Roman"/>
                <a:cs typeface="Times New Roman"/>
              </a:rPr>
              <a:t>… ,</a:t>
            </a:r>
            <a:r>
              <a:rPr lang="en-US" sz="2400" i="1" baseline="30000" dirty="0">
                <a:latin typeface="Times New Roman"/>
                <a:cs typeface="Times New Roman"/>
              </a:rPr>
              <a:t>,</a:t>
            </a:r>
            <a:r>
              <a:rPr lang="en-US" sz="2400" dirty="0">
                <a:latin typeface="Times New Roman"/>
                <a:cs typeface="Times New Roman"/>
              </a:rPr>
              <a:t>&lt;</a:t>
            </a:r>
            <a:r>
              <a:rPr lang="en-US" sz="2400" i="1" baseline="-25000" dirty="0" err="1">
                <a:latin typeface="Times New Roman"/>
                <a:cs typeface="Times New Roman"/>
              </a:rPr>
              <a:t>n</a:t>
            </a:r>
            <a:r>
              <a:rPr lang="en-US" sz="2400" i="1" baseline="30000" dirty="0" err="1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)  is not in S,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f </a:t>
            </a:r>
            <a:r>
              <a:rPr lang="en-US" sz="2400" dirty="0">
                <a:latin typeface="Times New Roman"/>
                <a:cs typeface="Times New Roman"/>
              </a:rPr>
              <a:t>( &lt;‘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, &lt;‘</a:t>
            </a:r>
            <a:r>
              <a:rPr lang="en-US" sz="2400" baseline="-25000" dirty="0">
                <a:latin typeface="Times New Roman"/>
                <a:cs typeface="Times New Roman"/>
              </a:rPr>
              <a:t>2 </a:t>
            </a:r>
            <a:r>
              <a:rPr lang="en-US" sz="2400" dirty="0">
                <a:latin typeface="Times New Roman"/>
                <a:cs typeface="Times New Roman"/>
              </a:rPr>
              <a:t>,… ,&lt;‘</a:t>
            </a:r>
            <a:r>
              <a:rPr lang="en-US" sz="2400" baseline="-25000" dirty="0">
                <a:latin typeface="Times New Roman"/>
                <a:cs typeface="Times New Roman"/>
              </a:rPr>
              <a:t>i-1</a:t>
            </a:r>
            <a:r>
              <a:rPr lang="en-US" sz="2400" dirty="0">
                <a:latin typeface="Times New Roman"/>
                <a:cs typeface="Times New Roman"/>
              </a:rPr>
              <a:t>, &lt;‘</a:t>
            </a:r>
            <a:r>
              <a:rPr lang="en-US" sz="2400" i="1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, &lt;</a:t>
            </a:r>
            <a:r>
              <a:rPr lang="en-US" sz="2400" baseline="-25000" dirty="0">
                <a:latin typeface="Times New Roman"/>
                <a:cs typeface="Times New Roman"/>
              </a:rPr>
              <a:t>i+1</a:t>
            </a:r>
            <a:r>
              <a:rPr lang="en-US" sz="2400" baseline="30000" dirty="0"/>
              <a:t>S </a:t>
            </a:r>
            <a:r>
              <a:rPr lang="en-US" sz="2400" dirty="0">
                <a:latin typeface="Times New Roman"/>
                <a:cs typeface="Times New Roman"/>
              </a:rPr>
              <a:t>… ,</a:t>
            </a:r>
            <a:r>
              <a:rPr lang="en-US" sz="2400" i="1" baseline="30000" dirty="0">
                <a:latin typeface="Times New Roman"/>
                <a:cs typeface="Times New Roman"/>
              </a:rPr>
              <a:t>,</a:t>
            </a:r>
            <a:r>
              <a:rPr lang="en-US" sz="2400" dirty="0">
                <a:latin typeface="Times New Roman"/>
                <a:cs typeface="Times New Roman"/>
              </a:rPr>
              <a:t>&lt;</a:t>
            </a:r>
            <a:r>
              <a:rPr lang="en-US" sz="2400" i="1" baseline="-25000" dirty="0" err="1">
                <a:latin typeface="Times New Roman"/>
                <a:cs typeface="Times New Roman"/>
              </a:rPr>
              <a:t>n</a:t>
            </a:r>
            <a:r>
              <a:rPr lang="en-US" sz="2400" i="1" baseline="30000" dirty="0" err="1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)  is in S.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571207" y="5876614"/>
            <a:ext cx="5992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This contradicts to the monotonicity condition</a:t>
            </a:r>
            <a:r>
              <a:rPr lang="en-US" dirty="0">
                <a:latin typeface="Times New Roman"/>
                <a:cs typeface="Times New Roman"/>
              </a:rPr>
              <a:t>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2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  <p:bldP spid="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775602" y="241300"/>
            <a:ext cx="605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E79D"/>
                </a:solidFill>
                <a:latin typeface="Times New Roman"/>
                <a:cs typeface="Times New Roman"/>
              </a:rPr>
              <a:t>Proof of the GS theorem (cont.)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91" y="1244600"/>
            <a:ext cx="721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49B1FF"/>
                </a:solidFill>
                <a:latin typeface="Times New Roman"/>
                <a:cs typeface="Times New Roman"/>
              </a:rPr>
              <a:t>Lemma</a:t>
            </a:r>
            <a:r>
              <a:rPr lang="en-US" sz="2200" dirty="0">
                <a:latin typeface="Times New Roman"/>
                <a:cs typeface="Times New Roman"/>
              </a:rPr>
              <a:t>:  For any </a:t>
            </a:r>
            <a:r>
              <a:rPr lang="en-US" sz="2200" i="1" dirty="0">
                <a:latin typeface="Times New Roman"/>
                <a:cs typeface="Times New Roman"/>
              </a:rPr>
              <a:t>S,  &lt;</a:t>
            </a:r>
            <a:r>
              <a:rPr lang="en-US" sz="2200" baseline="-25000" dirty="0">
                <a:latin typeface="Times New Roman"/>
                <a:cs typeface="Times New Roman"/>
              </a:rPr>
              <a:t>1</a:t>
            </a:r>
            <a:r>
              <a:rPr lang="en-US" sz="2200" dirty="0">
                <a:latin typeface="Times New Roman"/>
                <a:cs typeface="Times New Roman"/>
              </a:rPr>
              <a:t>,</a:t>
            </a:r>
            <a:r>
              <a:rPr lang="en-US" sz="2200" i="1" dirty="0">
                <a:latin typeface="Times New Roman"/>
                <a:cs typeface="Times New Roman"/>
              </a:rPr>
              <a:t> &lt;</a:t>
            </a:r>
            <a:r>
              <a:rPr lang="en-US" sz="2200" baseline="-25000" dirty="0">
                <a:latin typeface="Times New Roman"/>
                <a:cs typeface="Times New Roman"/>
              </a:rPr>
              <a:t>2</a:t>
            </a:r>
            <a:r>
              <a:rPr lang="en-US" sz="2200" dirty="0">
                <a:latin typeface="Times New Roman"/>
                <a:cs typeface="Times New Roman"/>
              </a:rPr>
              <a:t>,…,</a:t>
            </a:r>
            <a:r>
              <a:rPr lang="en-US" sz="2200" i="1" dirty="0">
                <a:latin typeface="Times New Roman"/>
                <a:cs typeface="Times New Roman"/>
              </a:rPr>
              <a:t> &lt;</a:t>
            </a:r>
            <a:r>
              <a:rPr lang="en-US" sz="2200" i="1" baseline="-25000" dirty="0" err="1">
                <a:latin typeface="Times New Roman"/>
                <a:cs typeface="Times New Roman"/>
              </a:rPr>
              <a:t>n</a:t>
            </a:r>
            <a:r>
              <a:rPr lang="en-US" sz="2200" dirty="0">
                <a:latin typeface="Times New Roman"/>
                <a:cs typeface="Times New Roman"/>
              </a:rPr>
              <a:t>,  </a:t>
            </a:r>
            <a:r>
              <a:rPr lang="en-US" sz="2400" i="1" dirty="0" err="1">
                <a:latin typeface="Times New Roman"/>
                <a:cs typeface="Times New Roman"/>
              </a:rPr>
              <a:t>f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( &lt;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i="1" baseline="30000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, &lt;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i="1" baseline="30000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,…, &lt;</a:t>
            </a:r>
            <a:r>
              <a:rPr lang="en-US" sz="2400" i="1" baseline="-25000" dirty="0" err="1">
                <a:latin typeface="Times New Roman"/>
                <a:cs typeface="Times New Roman"/>
              </a:rPr>
              <a:t>n</a:t>
            </a:r>
            <a:r>
              <a:rPr lang="en-US" sz="2400" i="1" baseline="30000" dirty="0" err="1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sym typeface="Symbol"/>
              </a:rPr>
              <a:t></a:t>
            </a:r>
            <a:r>
              <a:rPr lang="en-US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91" y="2895604"/>
            <a:ext cx="4642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Claim 1</a:t>
            </a:r>
            <a:r>
              <a:rPr lang="en-US" sz="2200" dirty="0">
                <a:latin typeface="Times New Roman"/>
                <a:cs typeface="Times New Roman"/>
              </a:rPr>
              <a:t>:  F is a social welfare function.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2358" y="3581404"/>
            <a:ext cx="80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9B1FF"/>
                </a:solidFill>
                <a:latin typeface="Times New Roman"/>
                <a:cs typeface="Times New Roman"/>
              </a:rPr>
              <a:t>Proof: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80880" y="3581404"/>
            <a:ext cx="704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By direct application of lemma,  F is a total order and it is anti-symmetric.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4114804"/>
            <a:ext cx="135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Transitivity?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5602" y="4800604"/>
            <a:ext cx="323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Suppose that  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 err="1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 err="1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i="1" dirty="0">
                <a:latin typeface="Times New Roman"/>
                <a:cs typeface="Times New Roman"/>
              </a:rPr>
              <a:t>a </a:t>
            </a:r>
            <a:r>
              <a:rPr lang="en-US" dirty="0">
                <a:latin typeface="Times New Roman"/>
                <a:cs typeface="Times New Roman"/>
              </a:rPr>
              <a:t> (*)</a:t>
            </a:r>
            <a:r>
              <a:rPr lang="en-US" i="1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5602" y="5283204"/>
            <a:ext cx="569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W.l.o.g</a:t>
            </a:r>
            <a:r>
              <a:rPr lang="en-US" dirty="0">
                <a:latin typeface="Times New Roman"/>
                <a:cs typeface="Times New Roman"/>
              </a:rPr>
              <a:t>. suppose that 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f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 &lt;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baseline="30000" dirty="0">
                <a:latin typeface="Times New Roman"/>
                <a:cs typeface="Times New Roman"/>
              </a:rPr>
              <a:t>{</a:t>
            </a:r>
            <a:r>
              <a:rPr lang="en-US" i="1" baseline="30000" dirty="0">
                <a:latin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b</a:t>
            </a:r>
            <a:r>
              <a:rPr lang="en-US" i="1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c</a:t>
            </a:r>
            <a:r>
              <a:rPr lang="en-US" baseline="30000" dirty="0">
                <a:latin typeface="Times New Roman"/>
                <a:cs typeface="Times New Roman"/>
              </a:rPr>
              <a:t>}</a:t>
            </a:r>
            <a:r>
              <a:rPr lang="en-US" dirty="0">
                <a:latin typeface="Times New Roman"/>
                <a:cs typeface="Times New Roman"/>
              </a:rPr>
              <a:t>, &lt;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baseline="30000" dirty="0">
                <a:latin typeface="Times New Roman"/>
                <a:cs typeface="Times New Roman"/>
              </a:rPr>
              <a:t>{</a:t>
            </a:r>
            <a:r>
              <a:rPr lang="en-US" i="1" baseline="30000" dirty="0">
                <a:latin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b</a:t>
            </a:r>
            <a:r>
              <a:rPr lang="en-US" i="1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c</a:t>
            </a:r>
            <a:r>
              <a:rPr lang="en-US" baseline="30000" dirty="0">
                <a:latin typeface="Times New Roman"/>
                <a:cs typeface="Times New Roman"/>
              </a:rPr>
              <a:t>}</a:t>
            </a:r>
            <a:r>
              <a:rPr lang="en-US" dirty="0">
                <a:latin typeface="Times New Roman"/>
                <a:cs typeface="Times New Roman"/>
              </a:rPr>
              <a:t>,…, &lt;</a:t>
            </a:r>
            <a:r>
              <a:rPr lang="en-US" i="1" baseline="-25000" dirty="0" err="1">
                <a:latin typeface="Times New Roman"/>
                <a:cs typeface="Times New Roman"/>
              </a:rPr>
              <a:t>n</a:t>
            </a:r>
            <a:r>
              <a:rPr lang="en-US" baseline="30000" dirty="0" err="1">
                <a:latin typeface="Times New Roman"/>
                <a:cs typeface="Times New Roman"/>
              </a:rPr>
              <a:t>{</a:t>
            </a:r>
            <a:r>
              <a:rPr lang="en-US" i="1" baseline="30000" dirty="0" err="1">
                <a:latin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b</a:t>
            </a:r>
            <a:r>
              <a:rPr lang="en-US" i="1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c</a:t>
            </a:r>
            <a:r>
              <a:rPr lang="en-US" baseline="30000" dirty="0">
                <a:latin typeface="Times New Roman"/>
                <a:cs typeface="Times New Roman"/>
              </a:rPr>
              <a:t>}</a:t>
            </a:r>
            <a:r>
              <a:rPr lang="en-US" dirty="0">
                <a:latin typeface="Times New Roman"/>
                <a:cs typeface="Times New Roman"/>
              </a:rPr>
              <a:t>) = </a:t>
            </a:r>
            <a:r>
              <a:rPr lang="en-US" i="1" dirty="0">
                <a:latin typeface="Times New Roman"/>
                <a:cs typeface="Times New Roman"/>
              </a:rPr>
              <a:t>a.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75602" y="5803904"/>
            <a:ext cx="649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Hybrid argument: by sequentially changing  &lt;</a:t>
            </a:r>
            <a:r>
              <a:rPr lang="en-US" baseline="30000" dirty="0">
                <a:latin typeface="Times New Roman"/>
                <a:cs typeface="Times New Roman"/>
              </a:rPr>
              <a:t>{</a:t>
            </a:r>
            <a:r>
              <a:rPr lang="en-US" i="1" baseline="30000" dirty="0">
                <a:latin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c</a:t>
            </a:r>
            <a:r>
              <a:rPr lang="en-US" baseline="30000" dirty="0">
                <a:latin typeface="Times New Roman"/>
                <a:cs typeface="Times New Roman"/>
              </a:rPr>
              <a:t>}</a:t>
            </a:r>
            <a:r>
              <a:rPr lang="en-US" dirty="0">
                <a:latin typeface="Times New Roman"/>
                <a:cs typeface="Times New Roman"/>
              </a:rPr>
              <a:t> to &lt;</a:t>
            </a:r>
            <a:r>
              <a:rPr lang="en-US" baseline="30000" dirty="0">
                <a:latin typeface="Times New Roman"/>
                <a:cs typeface="Times New Roman"/>
              </a:rPr>
              <a:t>{</a:t>
            </a:r>
            <a:r>
              <a:rPr lang="en-US" i="1" baseline="30000" dirty="0">
                <a:latin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cs typeface="Times New Roman"/>
              </a:rPr>
              <a:t>}</a:t>
            </a:r>
            <a:r>
              <a:rPr lang="en-US" dirty="0">
                <a:latin typeface="Times New Roman"/>
                <a:cs typeface="Times New Roman"/>
              </a:rPr>
              <a:t> argue that 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f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 &lt;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baseline="30000" dirty="0">
                <a:latin typeface="Times New Roman"/>
                <a:cs typeface="Times New Roman"/>
              </a:rPr>
              <a:t>{</a:t>
            </a:r>
            <a:r>
              <a:rPr lang="en-US" i="1" baseline="30000" dirty="0">
                <a:latin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cs typeface="Times New Roman"/>
              </a:rPr>
              <a:t>}</a:t>
            </a:r>
            <a:r>
              <a:rPr lang="en-US" dirty="0">
                <a:latin typeface="Times New Roman"/>
                <a:cs typeface="Times New Roman"/>
              </a:rPr>
              <a:t>, &lt;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baseline="30000" dirty="0">
                <a:latin typeface="Times New Roman"/>
                <a:cs typeface="Times New Roman"/>
              </a:rPr>
              <a:t>{</a:t>
            </a:r>
            <a:r>
              <a:rPr lang="en-US" i="1" baseline="30000" dirty="0">
                <a:latin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cs typeface="Times New Roman"/>
              </a:rPr>
              <a:t>}</a:t>
            </a:r>
            <a:r>
              <a:rPr lang="en-US" dirty="0">
                <a:latin typeface="Times New Roman"/>
                <a:cs typeface="Times New Roman"/>
              </a:rPr>
              <a:t>,…, &lt;</a:t>
            </a:r>
            <a:r>
              <a:rPr lang="en-US" i="1" baseline="-25000" dirty="0" err="1">
                <a:latin typeface="Times New Roman"/>
                <a:cs typeface="Times New Roman"/>
              </a:rPr>
              <a:t>n</a:t>
            </a:r>
            <a:r>
              <a:rPr lang="en-US" baseline="30000" dirty="0" err="1">
                <a:latin typeface="Times New Roman"/>
                <a:cs typeface="Times New Roman"/>
              </a:rPr>
              <a:t>{</a:t>
            </a:r>
            <a:r>
              <a:rPr lang="en-US" i="1" baseline="30000" dirty="0" err="1">
                <a:latin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cs typeface="Times New Roman"/>
              </a:rPr>
              <a:t>, </a:t>
            </a:r>
            <a:r>
              <a:rPr lang="en-US" i="1" baseline="30000" dirty="0" err="1">
                <a:latin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cs typeface="Times New Roman"/>
              </a:rPr>
              <a:t>}</a:t>
            </a:r>
            <a:r>
              <a:rPr lang="en-US" dirty="0">
                <a:latin typeface="Times New Roman"/>
                <a:cs typeface="Times New Roman"/>
              </a:rPr>
              <a:t>) =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, contradiction to (*).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8488" y="2379382"/>
            <a:ext cx="580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&lt; </a:t>
            </a:r>
            <a:r>
              <a:rPr lang="en-US" sz="2000" i="1" dirty="0" err="1">
                <a:latin typeface="Times New Roman"/>
                <a:cs typeface="Times New Roman"/>
              </a:rPr>
              <a:t>b</a:t>
            </a:r>
            <a:r>
              <a:rPr lang="en-US" sz="2000" i="1" dirty="0">
                <a:latin typeface="Times New Roman"/>
                <a:cs typeface="Times New Roman"/>
              </a:rPr>
              <a:t>     </a:t>
            </a:r>
            <a:r>
              <a:rPr lang="en-US" sz="2000" i="1" dirty="0" err="1">
                <a:latin typeface="Times New Roman"/>
                <a:cs typeface="Times New Roman"/>
              </a:rPr>
              <a:t>iff</a:t>
            </a:r>
            <a:r>
              <a:rPr lang="en-US" sz="2000" i="1" dirty="0">
                <a:latin typeface="Times New Roman"/>
                <a:cs typeface="Times New Roman"/>
              </a:rPr>
              <a:t>      </a:t>
            </a:r>
            <a:r>
              <a:rPr lang="en-US" sz="2000" i="1" dirty="0" err="1">
                <a:latin typeface="Times New Roman"/>
                <a:cs typeface="Times New Roman"/>
              </a:rPr>
              <a:t>f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 &lt;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baseline="30000" dirty="0">
                <a:latin typeface="Times New Roman"/>
                <a:cs typeface="Times New Roman"/>
              </a:rPr>
              <a:t>{</a:t>
            </a:r>
            <a:r>
              <a:rPr lang="en-US" sz="2000" i="1" baseline="30000" dirty="0">
                <a:latin typeface="Times New Roman"/>
                <a:cs typeface="Times New Roman"/>
              </a:rPr>
              <a:t>a</a:t>
            </a:r>
            <a:r>
              <a:rPr lang="en-US" sz="2000" baseline="30000" dirty="0">
                <a:latin typeface="Times New Roman"/>
                <a:cs typeface="Times New Roman"/>
              </a:rPr>
              <a:t>, </a:t>
            </a:r>
            <a:r>
              <a:rPr lang="en-US" sz="2000" i="1" baseline="30000" dirty="0" err="1">
                <a:latin typeface="Times New Roman"/>
                <a:cs typeface="Times New Roman"/>
              </a:rPr>
              <a:t>b</a:t>
            </a:r>
            <a:r>
              <a:rPr lang="en-US" sz="2000" baseline="30000" dirty="0">
                <a:latin typeface="Times New Roman"/>
                <a:cs typeface="Times New Roman"/>
              </a:rPr>
              <a:t>}</a:t>
            </a:r>
            <a:r>
              <a:rPr lang="en-US" sz="2000" dirty="0">
                <a:latin typeface="Times New Roman"/>
                <a:cs typeface="Times New Roman"/>
              </a:rPr>
              <a:t>, &lt;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baseline="30000" dirty="0">
                <a:latin typeface="Times New Roman"/>
                <a:cs typeface="Times New Roman"/>
              </a:rPr>
              <a:t>{</a:t>
            </a:r>
            <a:r>
              <a:rPr lang="en-US" sz="2000" i="1" baseline="30000" dirty="0">
                <a:latin typeface="Times New Roman"/>
                <a:cs typeface="Times New Roman"/>
              </a:rPr>
              <a:t>a</a:t>
            </a:r>
            <a:r>
              <a:rPr lang="en-US" sz="2000" baseline="30000" dirty="0">
                <a:latin typeface="Times New Roman"/>
                <a:cs typeface="Times New Roman"/>
              </a:rPr>
              <a:t>, </a:t>
            </a:r>
            <a:r>
              <a:rPr lang="en-US" sz="2000" i="1" baseline="30000" dirty="0" err="1">
                <a:latin typeface="Times New Roman"/>
                <a:cs typeface="Times New Roman"/>
              </a:rPr>
              <a:t>b</a:t>
            </a:r>
            <a:r>
              <a:rPr lang="en-US" sz="2000" baseline="30000" dirty="0">
                <a:latin typeface="Times New Roman"/>
                <a:cs typeface="Times New Roman"/>
              </a:rPr>
              <a:t>}</a:t>
            </a:r>
            <a:r>
              <a:rPr lang="en-US" sz="2000" dirty="0">
                <a:latin typeface="Times New Roman"/>
                <a:cs typeface="Times New Roman"/>
              </a:rPr>
              <a:t>,…, &lt;</a:t>
            </a:r>
            <a:r>
              <a:rPr lang="en-US" sz="2000" i="1" baseline="-25000" dirty="0" err="1">
                <a:latin typeface="Times New Roman"/>
                <a:cs typeface="Times New Roman"/>
              </a:rPr>
              <a:t>n</a:t>
            </a:r>
            <a:r>
              <a:rPr lang="en-US" sz="2000" baseline="30000" dirty="0" err="1">
                <a:latin typeface="Times New Roman"/>
                <a:cs typeface="Times New Roman"/>
              </a:rPr>
              <a:t>{</a:t>
            </a:r>
            <a:r>
              <a:rPr lang="en-US" sz="2000" i="1" baseline="30000" dirty="0" err="1">
                <a:latin typeface="Times New Roman"/>
                <a:cs typeface="Times New Roman"/>
              </a:rPr>
              <a:t>a</a:t>
            </a:r>
            <a:r>
              <a:rPr lang="en-US" sz="2000" baseline="30000" dirty="0">
                <a:latin typeface="Times New Roman"/>
                <a:cs typeface="Times New Roman"/>
              </a:rPr>
              <a:t>, </a:t>
            </a:r>
            <a:r>
              <a:rPr lang="en-US" sz="2000" i="1" baseline="30000" dirty="0" err="1">
                <a:latin typeface="Times New Roman"/>
                <a:cs typeface="Times New Roman"/>
              </a:rPr>
              <a:t>b</a:t>
            </a:r>
            <a:r>
              <a:rPr lang="en-US" sz="2000" baseline="30000" dirty="0">
                <a:latin typeface="Times New Roman"/>
                <a:cs typeface="Times New Roman"/>
              </a:rPr>
              <a:t>}</a:t>
            </a:r>
            <a:r>
              <a:rPr lang="en-US" sz="2000" dirty="0">
                <a:latin typeface="Times New Roman"/>
                <a:cs typeface="Times New Roman"/>
              </a:rPr>
              <a:t>) = </a:t>
            </a:r>
            <a:r>
              <a:rPr lang="en-US" sz="2000" i="1" dirty="0" err="1">
                <a:latin typeface="Times New Roman"/>
                <a:cs typeface="Times New Roman"/>
              </a:rPr>
              <a:t>b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4912" y="1839502"/>
            <a:ext cx="759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Definition of    F( &lt;</a:t>
            </a:r>
            <a:r>
              <a:rPr lang="en-US" sz="2200" baseline="-25000" dirty="0">
                <a:latin typeface="Times New Roman"/>
                <a:cs typeface="Times New Roman"/>
              </a:rPr>
              <a:t>1</a:t>
            </a:r>
            <a:r>
              <a:rPr lang="en-US" sz="2200" dirty="0">
                <a:latin typeface="Times New Roman"/>
                <a:cs typeface="Times New Roman"/>
              </a:rPr>
              <a:t>, &lt;</a:t>
            </a:r>
            <a:r>
              <a:rPr lang="en-US" sz="2200" baseline="-25000" dirty="0">
                <a:latin typeface="Times New Roman"/>
                <a:cs typeface="Times New Roman"/>
              </a:rPr>
              <a:t>2</a:t>
            </a:r>
            <a:r>
              <a:rPr lang="en-US" sz="2200" dirty="0">
                <a:latin typeface="Times New Roman"/>
                <a:cs typeface="Times New Roman"/>
              </a:rPr>
              <a:t>,…, &lt;</a:t>
            </a:r>
            <a:r>
              <a:rPr lang="en-US" sz="2200" i="1" baseline="-25000" dirty="0" err="1">
                <a:latin typeface="Times New Roman"/>
                <a:cs typeface="Times New Roman"/>
              </a:rPr>
              <a:t>n</a:t>
            </a:r>
            <a:r>
              <a:rPr lang="en-US" sz="2200" dirty="0">
                <a:latin typeface="Times New Roman"/>
                <a:cs typeface="Times New Roman"/>
              </a:rPr>
              <a:t>) =: &lt;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5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775602" y="241300"/>
            <a:ext cx="605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E79D"/>
                </a:solidFill>
                <a:latin typeface="Times New Roman"/>
                <a:cs typeface="Times New Roman"/>
              </a:rPr>
              <a:t>Proof of the GS theorem (cont.)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392" y="1778000"/>
            <a:ext cx="889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Proof: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591" y="1155700"/>
            <a:ext cx="59137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Claim 2</a:t>
            </a:r>
            <a:r>
              <a:rPr lang="en-US" sz="2200" dirty="0">
                <a:latin typeface="Times New Roman"/>
                <a:cs typeface="Times New Roman"/>
              </a:rPr>
              <a:t>:  F satisfies PE, IIA, and non-dictatorship.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5779" y="2373868"/>
            <a:ext cx="354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PE,IIA: a similar </a:t>
            </a:r>
            <a:r>
              <a:rPr lang="en-US" dirty="0">
                <a:latin typeface="Times New Roman"/>
                <a:cs typeface="Times New Roman"/>
              </a:rPr>
              <a:t>Hybrid argument</a:t>
            </a:r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5779" y="3049032"/>
            <a:ext cx="723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non-dictatorship:  the dictatorship of F implies the dictatorship of f.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7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1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Why median rule is outside GS theorem?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852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488274" y="196165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E79D"/>
                </a:solidFill>
                <a:latin typeface="Times New Roman"/>
                <a:cs typeface="Times New Roman"/>
              </a:rPr>
              <a:t>Unrestricted domain</a:t>
            </a:r>
            <a:endParaRPr lang="en-US" sz="3600" dirty="0">
              <a:solidFill>
                <a:srgbClr val="FFE79D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049" y="2047240"/>
            <a:ext cx="889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E79D"/>
                </a:solidFill>
                <a:latin typeface="Times New Roman"/>
                <a:cs typeface="Times New Roman"/>
              </a:rPr>
              <a:t>Unrestricted domain: </a:t>
            </a:r>
            <a:r>
              <a:rPr lang="it-IT" sz="2400" dirty="0">
                <a:solidFill>
                  <a:srgbClr val="FF0000"/>
                </a:solidFill>
              </a:rPr>
              <a:t>Includes all possible individual orderings.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211" y="3070497"/>
            <a:ext cx="495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E79D"/>
                </a:solidFill>
                <a:latin typeface="Times New Roman"/>
                <a:cs typeface="Times New Roman"/>
              </a:rPr>
              <a:t>Single peaked domain: </a:t>
            </a:r>
            <a:r>
              <a:rPr lang="en-US" sz="2400" dirty="0"/>
              <a:t>Facility game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013" y="4471101"/>
            <a:ext cx="552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E79D"/>
                </a:solidFill>
                <a:latin typeface="Times New Roman"/>
                <a:cs typeface="Times New Roman"/>
              </a:rPr>
              <a:t>Randomness: </a:t>
            </a:r>
            <a:r>
              <a:rPr lang="en-US" sz="2400" dirty="0"/>
              <a:t>Randomized dictatorship</a:t>
            </a:r>
            <a:r>
              <a:rPr lang="en-US" sz="2400" dirty="0">
                <a:solidFill>
                  <a:srgbClr val="FFE79D"/>
                </a:solidFill>
                <a:latin typeface="Times New Roman"/>
                <a:cs typeface="Times New Roman"/>
              </a:rPr>
              <a:t> 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4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7DCB-03C5-7848-93B8-2C76781F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23F1-4ACB-994D-B421-88C938A32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Give a direct proof for GS theorem without using Arrow’s theorem.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4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persons in a room and would like to decide the temperature of the air conditioner.</a:t>
                </a:r>
              </a:p>
              <a:p>
                <a:endParaRPr lang="en-US" dirty="0"/>
              </a:p>
              <a:p>
                <a:r>
                  <a:rPr lang="en-US" dirty="0"/>
                  <a:t>Each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her favorite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Mean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median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 </a:t>
                </a:r>
              </a:p>
              <a:p>
                <a:endParaRPr lang="en-US" dirty="0"/>
              </a:p>
              <a:p>
                <a:r>
                  <a:rPr lang="en-US" dirty="0"/>
                  <a:t>Which is better?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7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/>
              <a:t>Auction</a:t>
            </a:r>
            <a:br>
              <a:rPr lang="en-US" dirty="0"/>
            </a:br>
            <a:endParaRPr lang="en-US" altLang="zh-CN" sz="3600" dirty="0"/>
          </a:p>
        </p:txBody>
      </p:sp>
      <p:grpSp>
        <p:nvGrpSpPr>
          <p:cNvPr id="2" name="组合 21"/>
          <p:cNvGrpSpPr>
            <a:grpSpLocks/>
          </p:cNvGrpSpPr>
          <p:nvPr/>
        </p:nvGrpSpPr>
        <p:grpSpPr bwMode="auto">
          <a:xfrm>
            <a:off x="4286250" y="3929063"/>
            <a:ext cx="1924050" cy="1257300"/>
            <a:chOff x="4286250" y="3929063"/>
            <a:chExt cx="1924059" cy="1257311"/>
          </a:xfrm>
        </p:grpSpPr>
        <p:graphicFrame>
          <p:nvGraphicFramePr>
            <p:cNvPr id="2053" name="Object 2"/>
            <p:cNvGraphicFramePr>
              <a:graphicFrameLocks noChangeAspect="1"/>
            </p:cNvGraphicFramePr>
            <p:nvPr/>
          </p:nvGraphicFramePr>
          <p:xfrm>
            <a:off x="4286250" y="3929063"/>
            <a:ext cx="1371666" cy="933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Clip" r:id="rId3" imgW="4579200" imgH="3118680" progId="MS_ClipArt_Gallery.2">
                    <p:embed/>
                  </p:oleObj>
                </mc:Choice>
                <mc:Fallback>
                  <p:oleObj name="Clip" r:id="rId3" imgW="4579200" imgH="3118680" progId="MS_ClipArt_Gallery.2">
                    <p:embed/>
                    <p:pic>
                      <p:nvPicPr>
                        <p:cNvPr id="205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0" y="3929063"/>
                          <a:ext cx="1371666" cy="933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18"/>
            <p:cNvGraphicFramePr>
              <a:graphicFrameLocks noChangeAspect="1"/>
            </p:cNvGraphicFramePr>
            <p:nvPr/>
          </p:nvGraphicFramePr>
          <p:xfrm>
            <a:off x="5143504" y="4786322"/>
            <a:ext cx="1066805" cy="400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5" imgW="609480" imgH="228600" progId="Equation.DSMT4">
                    <p:embed/>
                  </p:oleObj>
                </mc:Choice>
                <mc:Fallback>
                  <p:oleObj name="Equation" r:id="rId5" imgW="609480" imgH="228600" progId="Equation.DSMT4">
                    <p:embed/>
                    <p:pic>
                      <p:nvPicPr>
                        <p:cNvPr id="205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3504" y="4786322"/>
                          <a:ext cx="1066805" cy="4000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3" name="组合 22"/>
          <p:cNvGrpSpPr>
            <a:grpSpLocks/>
          </p:cNvGrpSpPr>
          <p:nvPr/>
        </p:nvGrpSpPr>
        <p:grpSpPr bwMode="auto">
          <a:xfrm>
            <a:off x="6429375" y="3714750"/>
            <a:ext cx="1577975" cy="1328738"/>
            <a:chOff x="6429375" y="3714750"/>
            <a:chExt cx="1577975" cy="1328738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6429375" y="3714750"/>
            <a:ext cx="1371656" cy="933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" r:id="rId7" imgW="4579200" imgH="3118680" progId="MS_ClipArt_Gallery.2">
                    <p:embed/>
                  </p:oleObj>
                </mc:Choice>
                <mc:Fallback>
                  <p:oleObj name="Clip" r:id="rId7" imgW="4579200" imgH="3118680" progId="MS_ClipArt_Gallery.2">
                    <p:embed/>
                    <p:pic>
                      <p:nvPicPr>
                        <p:cNvPr id="20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75" y="3714750"/>
                          <a:ext cx="1371656" cy="9336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19"/>
            <p:cNvGraphicFramePr>
              <a:graphicFrameLocks noChangeAspect="1"/>
            </p:cNvGraphicFramePr>
            <p:nvPr/>
          </p:nvGraphicFramePr>
          <p:xfrm>
            <a:off x="6918325" y="4643438"/>
            <a:ext cx="10890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622080" imgH="228600" progId="Equation.DSMT4">
                    <p:embed/>
                  </p:oleObj>
                </mc:Choice>
                <mc:Fallback>
                  <p:oleObj name="Equation" r:id="rId8" imgW="622080" imgH="228600" progId="Equation.DSMT4">
                    <p:embed/>
                    <p:pic>
                      <p:nvPicPr>
                        <p:cNvPr id="2055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8325" y="4643438"/>
                          <a:ext cx="1089025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4" name="组合 24"/>
          <p:cNvGrpSpPr>
            <a:grpSpLocks/>
          </p:cNvGrpSpPr>
          <p:nvPr/>
        </p:nvGrpSpPr>
        <p:grpSpPr bwMode="auto">
          <a:xfrm>
            <a:off x="4357688" y="5286375"/>
            <a:ext cx="1738312" cy="1357313"/>
            <a:chOff x="4357688" y="5286375"/>
            <a:chExt cx="1738323" cy="1357335"/>
          </a:xfrm>
        </p:grpSpPr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4357688" y="5286375"/>
            <a:ext cx="1371591" cy="933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Clip" r:id="rId10" imgW="4579200" imgH="3118680" progId="MS_ClipArt_Gallery.2">
                    <p:embed/>
                  </p:oleObj>
                </mc:Choice>
                <mc:Fallback>
                  <p:oleObj name="Clip" r:id="rId10" imgW="4579200" imgH="3118680" progId="MS_ClipArt_Gallery.2">
                    <p:embed/>
                    <p:pic>
                      <p:nvPicPr>
                        <p:cNvPr id="205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88" y="5286375"/>
                          <a:ext cx="1371591" cy="933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20"/>
            <p:cNvGraphicFramePr>
              <a:graphicFrameLocks noChangeAspect="1"/>
            </p:cNvGraphicFramePr>
            <p:nvPr/>
          </p:nvGraphicFramePr>
          <p:xfrm>
            <a:off x="5072066" y="6215082"/>
            <a:ext cx="1023945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545760" imgH="228600" progId="Equation.DSMT4">
                    <p:embed/>
                  </p:oleObj>
                </mc:Choice>
                <mc:Fallback>
                  <p:oleObj name="Equation" r:id="rId11" imgW="545760" imgH="228600" progId="Equation.DSMT4">
                    <p:embed/>
                    <p:pic>
                      <p:nvPicPr>
                        <p:cNvPr id="205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6215082"/>
                          <a:ext cx="1023945" cy="428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5" name="组合 23"/>
          <p:cNvGrpSpPr>
            <a:grpSpLocks/>
          </p:cNvGrpSpPr>
          <p:nvPr/>
        </p:nvGrpSpPr>
        <p:grpSpPr bwMode="auto">
          <a:xfrm>
            <a:off x="6715125" y="5214938"/>
            <a:ext cx="1524000" cy="1428750"/>
            <a:chOff x="6715125" y="5214938"/>
            <a:chExt cx="1524025" cy="1428772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6715125" y="5214938"/>
            <a:ext cx="1371591" cy="933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lip" r:id="rId13" imgW="4579200" imgH="3118680" progId="MS_ClipArt_Gallery.2">
                    <p:embed/>
                  </p:oleObj>
                </mc:Choice>
                <mc:Fallback>
                  <p:oleObj name="Clip" r:id="rId13" imgW="4579200" imgH="3118680" progId="MS_ClipArt_Gallery.2">
                    <p:embed/>
                    <p:pic>
                      <p:nvPicPr>
                        <p:cNvPr id="205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25" y="5214938"/>
                          <a:ext cx="1371591" cy="933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21"/>
            <p:cNvGraphicFramePr>
              <a:graphicFrameLocks noChangeAspect="1"/>
            </p:cNvGraphicFramePr>
            <p:nvPr/>
          </p:nvGraphicFramePr>
          <p:xfrm>
            <a:off x="7215206" y="6215082"/>
            <a:ext cx="1023944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4" imgW="545760" imgH="228600" progId="Equation.DSMT4">
                    <p:embed/>
                  </p:oleObj>
                </mc:Choice>
                <mc:Fallback>
                  <p:oleObj name="Equation" r:id="rId14" imgW="545760" imgH="228600" progId="Equation.DSMT4">
                    <p:embed/>
                    <p:pic>
                      <p:nvPicPr>
                        <p:cNvPr id="205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5206" y="6215082"/>
                          <a:ext cx="1023944" cy="428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Sealed bids</a:t>
            </a:r>
          </a:p>
        </p:txBody>
      </p:sp>
      <p:pic>
        <p:nvPicPr>
          <p:cNvPr id="9346" name="Picture 13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53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581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Second Price Auction</a:t>
            </a:r>
            <a:br>
              <a:rPr lang="en-US" dirty="0"/>
            </a:br>
            <a:r>
              <a:rPr lang="en-US" sz="3600" dirty="0"/>
              <a:t>[</a:t>
            </a:r>
            <a:r>
              <a:rPr lang="en-US" sz="3600" dirty="0" err="1"/>
              <a:t>Vickrey</a:t>
            </a:r>
            <a:r>
              <a:rPr lang="en-US" sz="3600" dirty="0"/>
              <a:t> 1961]</a:t>
            </a:r>
            <a:endParaRPr lang="en-US" altLang="zh-CN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1357313" y="5500688"/>
                <a:ext cx="1614487" cy="3693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dirty="0">
                    <a:latin typeface="Constantia" pitchFamily="18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𝑝</m:t>
                    </m:r>
                    <m:r>
                      <a:rPr lang="en-US" altLang="zh-CN" i="1" dirty="0" smtClean="0">
                        <a:latin typeface="Cambria Math"/>
                      </a:rPr>
                      <m:t>=$120</m:t>
                    </m:r>
                  </m:oMath>
                </a14:m>
                <a:endParaRPr lang="zh-CN" altLang="en-US" dirty="0"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313" y="5500688"/>
                <a:ext cx="161448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396" t="-8197" b="-2459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21"/>
          <p:cNvGrpSpPr>
            <a:grpSpLocks/>
          </p:cNvGrpSpPr>
          <p:nvPr/>
        </p:nvGrpSpPr>
        <p:grpSpPr bwMode="auto">
          <a:xfrm>
            <a:off x="4286250" y="3929063"/>
            <a:ext cx="1924050" cy="1257300"/>
            <a:chOff x="4286250" y="3929063"/>
            <a:chExt cx="1924059" cy="1257311"/>
          </a:xfrm>
        </p:grpSpPr>
        <p:graphicFrame>
          <p:nvGraphicFramePr>
            <p:cNvPr id="2053" name="Object 2"/>
            <p:cNvGraphicFramePr>
              <a:graphicFrameLocks noChangeAspect="1"/>
            </p:cNvGraphicFramePr>
            <p:nvPr/>
          </p:nvGraphicFramePr>
          <p:xfrm>
            <a:off x="4286250" y="3929063"/>
            <a:ext cx="1371666" cy="933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Clip" r:id="rId5" imgW="4579200" imgH="3118680" progId="MS_ClipArt_Gallery.2">
                    <p:embed/>
                  </p:oleObj>
                </mc:Choice>
                <mc:Fallback>
                  <p:oleObj name="Clip" r:id="rId5" imgW="4579200" imgH="3118680" progId="MS_ClipArt_Gallery.2">
                    <p:embed/>
                    <p:pic>
                      <p:nvPicPr>
                        <p:cNvPr id="205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0" y="3929063"/>
                          <a:ext cx="1371666" cy="933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18"/>
            <p:cNvGraphicFramePr>
              <a:graphicFrameLocks noChangeAspect="1"/>
            </p:cNvGraphicFramePr>
            <p:nvPr/>
          </p:nvGraphicFramePr>
          <p:xfrm>
            <a:off x="5143504" y="4786322"/>
            <a:ext cx="1066805" cy="400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7" imgW="609480" imgH="228600" progId="Equation.DSMT4">
                    <p:embed/>
                  </p:oleObj>
                </mc:Choice>
                <mc:Fallback>
                  <p:oleObj name="Equation" r:id="rId7" imgW="609480" imgH="228600" progId="Equation.DSMT4">
                    <p:embed/>
                    <p:pic>
                      <p:nvPicPr>
                        <p:cNvPr id="205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3504" y="4786322"/>
                          <a:ext cx="1066805" cy="4000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3" name="组合 22"/>
          <p:cNvGrpSpPr>
            <a:grpSpLocks/>
          </p:cNvGrpSpPr>
          <p:nvPr/>
        </p:nvGrpSpPr>
        <p:grpSpPr bwMode="auto">
          <a:xfrm>
            <a:off x="6429375" y="3714750"/>
            <a:ext cx="1577975" cy="1328738"/>
            <a:chOff x="6429375" y="3714750"/>
            <a:chExt cx="1577975" cy="1328738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6429375" y="3714750"/>
            <a:ext cx="1371656" cy="933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Clip" r:id="rId9" imgW="4579200" imgH="3118680" progId="MS_ClipArt_Gallery.2">
                    <p:embed/>
                  </p:oleObj>
                </mc:Choice>
                <mc:Fallback>
                  <p:oleObj name="Clip" r:id="rId9" imgW="4579200" imgH="3118680" progId="MS_ClipArt_Gallery.2">
                    <p:embed/>
                    <p:pic>
                      <p:nvPicPr>
                        <p:cNvPr id="20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75" y="3714750"/>
                          <a:ext cx="1371656" cy="9336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19"/>
            <p:cNvGraphicFramePr>
              <a:graphicFrameLocks noChangeAspect="1"/>
            </p:cNvGraphicFramePr>
            <p:nvPr/>
          </p:nvGraphicFramePr>
          <p:xfrm>
            <a:off x="6918325" y="4643438"/>
            <a:ext cx="10890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10" imgW="622080" imgH="228600" progId="Equation.DSMT4">
                    <p:embed/>
                  </p:oleObj>
                </mc:Choice>
                <mc:Fallback>
                  <p:oleObj name="Equation" r:id="rId10" imgW="622080" imgH="228600" progId="Equation.DSMT4">
                    <p:embed/>
                    <p:pic>
                      <p:nvPicPr>
                        <p:cNvPr id="2055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8325" y="4643438"/>
                          <a:ext cx="1089025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4" name="组合 24"/>
          <p:cNvGrpSpPr>
            <a:grpSpLocks/>
          </p:cNvGrpSpPr>
          <p:nvPr/>
        </p:nvGrpSpPr>
        <p:grpSpPr bwMode="auto">
          <a:xfrm>
            <a:off x="4357688" y="5286375"/>
            <a:ext cx="1738312" cy="1357313"/>
            <a:chOff x="4357688" y="5286375"/>
            <a:chExt cx="1738323" cy="1357335"/>
          </a:xfrm>
        </p:grpSpPr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4357688" y="5286375"/>
            <a:ext cx="1371591" cy="933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Clip" r:id="rId12" imgW="4579200" imgH="3118680" progId="MS_ClipArt_Gallery.2">
                    <p:embed/>
                  </p:oleObj>
                </mc:Choice>
                <mc:Fallback>
                  <p:oleObj name="Clip" r:id="rId12" imgW="4579200" imgH="3118680" progId="MS_ClipArt_Gallery.2">
                    <p:embed/>
                    <p:pic>
                      <p:nvPicPr>
                        <p:cNvPr id="205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88" y="5286375"/>
                          <a:ext cx="1371591" cy="933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20"/>
            <p:cNvGraphicFramePr>
              <a:graphicFrameLocks noChangeAspect="1"/>
            </p:cNvGraphicFramePr>
            <p:nvPr/>
          </p:nvGraphicFramePr>
          <p:xfrm>
            <a:off x="5072066" y="6215082"/>
            <a:ext cx="1023945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13" imgW="545760" imgH="228600" progId="Equation.DSMT4">
                    <p:embed/>
                  </p:oleObj>
                </mc:Choice>
                <mc:Fallback>
                  <p:oleObj name="Equation" r:id="rId13" imgW="545760" imgH="228600" progId="Equation.DSMT4">
                    <p:embed/>
                    <p:pic>
                      <p:nvPicPr>
                        <p:cNvPr id="205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6215082"/>
                          <a:ext cx="1023945" cy="428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5" name="组合 23"/>
          <p:cNvGrpSpPr>
            <a:grpSpLocks/>
          </p:cNvGrpSpPr>
          <p:nvPr/>
        </p:nvGrpSpPr>
        <p:grpSpPr bwMode="auto">
          <a:xfrm>
            <a:off x="6715125" y="5214938"/>
            <a:ext cx="1524000" cy="1428750"/>
            <a:chOff x="6715125" y="5214938"/>
            <a:chExt cx="1524025" cy="1428772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6715125" y="5214938"/>
            <a:ext cx="1371591" cy="933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Clip" r:id="rId15" imgW="4579200" imgH="3118680" progId="MS_ClipArt_Gallery.2">
                    <p:embed/>
                  </p:oleObj>
                </mc:Choice>
                <mc:Fallback>
                  <p:oleObj name="Clip" r:id="rId15" imgW="4579200" imgH="3118680" progId="MS_ClipArt_Gallery.2">
                    <p:embed/>
                    <p:pic>
                      <p:nvPicPr>
                        <p:cNvPr id="205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25" y="5214938"/>
                          <a:ext cx="1371591" cy="933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21"/>
            <p:cNvGraphicFramePr>
              <a:graphicFrameLocks noChangeAspect="1"/>
            </p:cNvGraphicFramePr>
            <p:nvPr/>
          </p:nvGraphicFramePr>
          <p:xfrm>
            <a:off x="7215206" y="6215082"/>
            <a:ext cx="1023944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16" imgW="545760" imgH="228600" progId="Equation.DSMT4">
                    <p:embed/>
                  </p:oleObj>
                </mc:Choice>
                <mc:Fallback>
                  <p:oleObj name="Equation" r:id="rId16" imgW="545760" imgH="228600" progId="Equation.DSMT4">
                    <p:embed/>
                    <p:pic>
                      <p:nvPicPr>
                        <p:cNvPr id="205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5206" y="6215082"/>
                          <a:ext cx="1023944" cy="428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Sealed bids</a:t>
            </a:r>
          </a:p>
          <a:p>
            <a:r>
              <a:rPr lang="en-US" dirty="0"/>
              <a:t>The highest bidder wins</a:t>
            </a:r>
          </a:p>
          <a:p>
            <a:r>
              <a:rPr lang="en-US" dirty="0"/>
              <a:t>Second Price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32536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Truthful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29" y="587002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Individually rational</a:t>
            </a:r>
          </a:p>
        </p:txBody>
      </p:sp>
      <p:pic>
        <p:nvPicPr>
          <p:cNvPr id="21" name="Picture 13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53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Mechanisms with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5289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model for n players:</a:t>
                </a:r>
              </a:p>
              <a:p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– group of alternatives.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single alternative)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- group of all valuation functions for player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>
                  <a:latin typeface="Comic Sans MS" pitchFamily="66" charset="0"/>
                </a:endParaRPr>
              </a:p>
              <a:p>
                <a:endParaRPr lang="en-US" dirty="0">
                  <a:latin typeface="Comic Sans MS" pitchFamily="66" charset="0"/>
                </a:endParaRPr>
              </a:p>
              <a:p>
                <a:endParaRPr lang="en-US" dirty="0">
                  <a:latin typeface="Comic Sans MS" pitchFamily="66" charset="0"/>
                </a:endParaRPr>
              </a:p>
              <a:p>
                <a:endParaRPr lang="en-US" b="1" dirty="0">
                  <a:solidFill>
                    <a:srgbClr val="A50021"/>
                  </a:solidFill>
                  <a:latin typeface="Comic Sans MS" pitchFamily="66" charset="0"/>
                </a:endParaRPr>
              </a:p>
              <a:p>
                <a:endParaRPr lang="en-US" b="1" dirty="0">
                  <a:solidFill>
                    <a:srgbClr val="A50021"/>
                  </a:solidFill>
                  <a:latin typeface="Comic Sans MS" pitchFamily="66" charset="0"/>
                </a:endParaRPr>
              </a:p>
              <a:p>
                <a:endParaRPr lang="en-US" b="1" dirty="0">
                  <a:solidFill>
                    <a:srgbClr val="A50021"/>
                  </a:solidFill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52893" cy="4351338"/>
              </a:xfrm>
              <a:blipFill>
                <a:blip r:embed="rId2"/>
                <a:stretch>
                  <a:fillRect l="-1460" t="-2241" r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194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with money-cont.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661291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000" dirty="0"/>
                  <a:t>A mechanism with money consists of:</a:t>
                </a:r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US" sz="3000" dirty="0"/>
                  <a:t>Social choice function: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3000" dirty="0"/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US" sz="3000" dirty="0"/>
                  <a:t>Payments: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000" dirty="0"/>
                  <a:t> - payment for player </a:t>
                </a:r>
                <a14:m>
                  <m:oMath xmlns:m="http://schemas.openxmlformats.org/officeDocument/2006/math">
                    <m:r>
                      <a:rPr lang="en-US" sz="3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endParaRPr lang="en-US" sz="3000" dirty="0"/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endParaRPr lang="en-US" sz="3000" dirty="0"/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endParaRPr lang="en-US" sz="3000" dirty="0"/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endParaRPr lang="en-US" sz="3000" dirty="0"/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endParaRPr lang="en-US" sz="3000" dirty="0"/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US" sz="3000" dirty="0"/>
                  <a:t>The utility function of player </a:t>
                </a:r>
                <a14:m>
                  <m:oMath xmlns:m="http://schemas.openxmlformats.org/officeDocument/2006/math">
                    <m:r>
                      <a:rPr lang="en-US" sz="3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omic Sans MS" pitchFamily="66" charset="0"/>
                    <a:cs typeface="Arial" pitchFamily="34" charset="0"/>
                  </a:rPr>
                  <a:t>  </a:t>
                </a:r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endParaRPr lang="en-US" dirty="0">
                  <a:latin typeface="Comic Sans MS" pitchFamily="66" charset="0"/>
                </a:endParaRPr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661291" cy="4351338"/>
              </a:xfrm>
              <a:blipFill>
                <a:blip r:embed="rId2"/>
                <a:stretch>
                  <a:fillRect l="-1591" t="-30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8" y="3405322"/>
            <a:ext cx="3539487" cy="20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9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Truthful Mechanism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3303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utility function of player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maximizes when he tells the truth.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Other names:  </a:t>
                </a:r>
                <a:r>
                  <a:rPr lang="en-US" dirty="0">
                    <a:solidFill>
                      <a:srgbClr val="C00000"/>
                    </a:solidFill>
                  </a:rPr>
                  <a:t>Incentive Compatible </a:t>
                </a:r>
                <a:r>
                  <a:rPr lang="en-US" dirty="0"/>
                  <a:t>and </a:t>
                </a:r>
                <a:r>
                  <a:rPr lang="en-US" dirty="0" err="1">
                    <a:solidFill>
                      <a:srgbClr val="C00000"/>
                    </a:solidFill>
                  </a:rPr>
                  <a:t>strategyproof</a:t>
                </a: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33031" cy="4351338"/>
              </a:xfrm>
              <a:blipFill>
                <a:blip r:embed="rId2"/>
                <a:stretch>
                  <a:fillRect l="-1401" t="-224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319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A50021"/>
                    </a:solidFill>
                  </a:rPr>
                  <a:t>Social welfare: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A50021"/>
                  </a:solidFill>
                </a:endParaRPr>
              </a:p>
              <a:p>
                <a:endParaRPr lang="en-US" dirty="0">
                  <a:solidFill>
                    <a:srgbClr val="A50021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dirty="0"/>
                  <a:t>Find a mechanism that:  </a:t>
                </a:r>
              </a:p>
              <a:p>
                <a:pPr marL="800100" lvl="1" indent="-342900">
                  <a:spcBef>
                    <a:spcPct val="20000"/>
                  </a:spcBef>
                  <a:buFont typeface="Times New Roman" pitchFamily="18" charset="0"/>
                  <a:buAutoNum type="arabicParenR"/>
                </a:pPr>
                <a:r>
                  <a:rPr lang="en-US" dirty="0"/>
                  <a:t>Truthful;</a:t>
                </a:r>
              </a:p>
              <a:p>
                <a:pPr marL="800100" lvl="1" indent="-342900">
                  <a:spcBef>
                    <a:spcPct val="20000"/>
                  </a:spcBef>
                  <a:buFont typeface="Times New Roman" pitchFamily="18" charset="0"/>
                  <a:buAutoNum type="arabicParenR"/>
                </a:pPr>
                <a:r>
                  <a:rPr lang="en-US" dirty="0"/>
                  <a:t>Maximizes the social welfare.</a:t>
                </a:r>
              </a:p>
              <a:p>
                <a:endParaRPr lang="en-US" dirty="0">
                  <a:solidFill>
                    <a:srgbClr val="A50021"/>
                  </a:solidFill>
                  <a:latin typeface="Comic Sans MS" pitchFamily="66" charset="0"/>
                </a:endParaRPr>
              </a:p>
              <a:p>
                <a:endParaRPr lang="en-US" dirty="0">
                  <a:solidFill>
                    <a:srgbClr val="A50021"/>
                  </a:solidFill>
                  <a:latin typeface="Comic Sans MS" pitchFamily="66" charset="0"/>
                </a:endParaRPr>
              </a:p>
              <a:p>
                <a:endParaRPr lang="en-US" dirty="0">
                  <a:solidFill>
                    <a:srgbClr val="A50021"/>
                  </a:solidFill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111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VCG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i="1" dirty="0">
                    <a:solidFill>
                      <a:srgbClr val="000000"/>
                    </a:solidFill>
                  </a:rPr>
                  <a:t>Definition:</a:t>
                </a:r>
                <a:r>
                  <a:rPr lang="en-US" dirty="0">
                    <a:solidFill>
                      <a:srgbClr val="A50021"/>
                    </a:solidFill>
                  </a:rPr>
                  <a:t> VCG (</a:t>
                </a:r>
                <a:r>
                  <a:rPr lang="en-US" dirty="0" err="1">
                    <a:solidFill>
                      <a:srgbClr val="A50021"/>
                    </a:solidFill>
                  </a:rPr>
                  <a:t>Vichery</a:t>
                </a:r>
                <a:r>
                  <a:rPr lang="en-US" dirty="0">
                    <a:solidFill>
                      <a:srgbClr val="A50021"/>
                    </a:solidFill>
                  </a:rPr>
                  <a:t> Clarke Grove) mechanism</a:t>
                </a:r>
                <a:r>
                  <a:rPr lang="en-US" dirty="0"/>
                  <a:t>:    a mechanism with money s.t: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dirty="0"/>
                  <a:t>Given valuations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,⋯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returns: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,⋯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,⋯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b="1" i="1" dirty="0">
                    <a:solidFill>
                      <a:srgbClr val="A50021"/>
                    </a:solidFill>
                  </a:rPr>
                  <a:t>Theorem: </a:t>
                </a:r>
                <a:r>
                  <a:rPr lang="en-US" dirty="0"/>
                  <a:t>VCG mechanism is truthful and maximizes the social welfare. 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ct val="20000"/>
                  </a:spcBef>
                  <a:buNone/>
                </a:pPr>
                <a:endParaRPr lang="en-US" dirty="0"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594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VCG is truthful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real 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false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US" dirty="0"/>
                  <a:t>The player’s utility when he tell the truth: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US" dirty="0"/>
                  <a:t>The player’s utility when reports false valuation: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178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Clarke Pivot Payments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Choose</a:t>
                </a:r>
                <a:r>
                  <a:rPr lang="en-US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dirty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Second price auction </a:t>
                </a:r>
              </a:p>
              <a:p>
                <a:endParaRPr lang="en-US" dirty="0"/>
              </a:p>
              <a:p>
                <a:r>
                  <a:rPr lang="en-US" dirty="0"/>
                  <a:t>Matching auction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213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VCG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objective functions, e.g. fairness</a:t>
            </a:r>
          </a:p>
          <a:p>
            <a:endParaRPr lang="en-US" dirty="0"/>
          </a:p>
          <a:p>
            <a:r>
              <a:rPr lang="en-US" dirty="0"/>
              <a:t>Computational tractability   </a:t>
            </a:r>
          </a:p>
          <a:p>
            <a:endParaRPr lang="en-US" dirty="0"/>
          </a:p>
          <a:p>
            <a:r>
              <a:rPr lang="en-US" dirty="0"/>
              <a:t>Payment constraint, e.g. budget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3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Truthfulness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persons with 25 ℃</a:t>
            </a:r>
            <a:r>
              <a:rPr lang="zh-CN" altLang="en-US" dirty="0"/>
              <a:t>、</a:t>
            </a:r>
            <a:r>
              <a:rPr lang="en-US" dirty="0"/>
              <a:t>26 ℃</a:t>
            </a:r>
            <a:r>
              <a:rPr lang="zh-CN" altLang="en-US" dirty="0"/>
              <a:t>、</a:t>
            </a:r>
            <a:r>
              <a:rPr lang="en-US" dirty="0"/>
              <a:t>27 ℃</a:t>
            </a:r>
          </a:p>
          <a:p>
            <a:r>
              <a:rPr lang="en-US" dirty="0"/>
              <a:t>Both mean value rule and median value rule will choose 26 ℃</a:t>
            </a:r>
          </a:p>
          <a:p>
            <a:r>
              <a:rPr lang="en-US" altLang="zh-CN" dirty="0"/>
              <a:t>For the mean value rule, the first person may claim her </a:t>
            </a:r>
            <a:r>
              <a:rPr lang="en-US" dirty="0"/>
              <a:t>favorite temperature as 22 ℃</a:t>
            </a:r>
          </a:p>
          <a:p>
            <a:r>
              <a:rPr lang="en-US" altLang="zh-CN" dirty="0"/>
              <a:t>Then the mean value is </a:t>
            </a:r>
            <a:r>
              <a:rPr lang="en-US" dirty="0"/>
              <a:t>25 ℃, which is a better result for her. </a:t>
            </a:r>
          </a:p>
          <a:p>
            <a:r>
              <a:rPr lang="en-US" altLang="zh-CN" dirty="0"/>
              <a:t>How about median rule?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 Revenue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Selling items to a number of agents.</a:t>
            </a:r>
          </a:p>
          <a:p>
            <a:endParaRPr lang="en-US" dirty="0"/>
          </a:p>
          <a:p>
            <a:r>
              <a:rPr lang="en-US" dirty="0"/>
              <a:t>The valuations of the agents are drawn from a known distribution.</a:t>
            </a:r>
          </a:p>
          <a:p>
            <a:endParaRPr lang="en-US" dirty="0"/>
          </a:p>
          <a:p>
            <a:r>
              <a:rPr lang="en-US" dirty="0"/>
              <a:t>The seller would like to maximize the expected total payment. </a:t>
            </a:r>
          </a:p>
          <a:p>
            <a:endParaRPr lang="en-US" dirty="0"/>
          </a:p>
          <a:p>
            <a:r>
              <a:rPr lang="en-US" dirty="0"/>
              <a:t>We focus on the simplest case first: single item.</a:t>
            </a:r>
          </a:p>
        </p:txBody>
      </p:sp>
    </p:spTree>
    <p:extLst>
      <p:ext uri="{BB962C8B-B14F-4D97-AF65-F5344CB8AC3E}">
        <p14:creationId xmlns:p14="http://schemas.microsoft.com/office/powerpoint/2010/main" val="2586152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pricing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Set a price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the item.</a:t>
                </a:r>
              </a:p>
              <a:p>
                <a:endParaRPr lang="en-US" dirty="0"/>
              </a:p>
              <a:p>
                <a:r>
                  <a:rPr lang="en-US" dirty="0"/>
                  <a:t>An agent will buy the item and pay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 he values the item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He will leave and pay 0 if he values the item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Which price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maximize the expected revenue?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3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pricing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(1−</m:t>
                      </m:r>
                      <m:nary>
                        <m:naryPr>
                          <m:chr m:val="∏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])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example, two </a:t>
                </a:r>
                <a:r>
                  <a:rPr lang="en-US" dirty="0" err="1"/>
                  <a:t>i.i.d</a:t>
                </a:r>
                <a:r>
                  <a:rPr lang="en-US" dirty="0"/>
                  <a:t>. buyers with values uniform in [0,1]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achieves maximum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≈0.3849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0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Sequential Posted-Pricing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96200" cy="4525963"/>
              </a:xfrm>
            </p:spPr>
            <p:txBody>
              <a:bodyPr/>
              <a:lstStyle/>
              <a:p>
                <a:r>
                  <a:rPr lang="en-US" dirty="0"/>
                  <a:t>Order the buyer in some way. </a:t>
                </a:r>
              </a:p>
              <a:p>
                <a:endParaRPr lang="en-US" dirty="0"/>
              </a:p>
              <a:p>
                <a:r>
                  <a:rPr lang="en-US" dirty="0"/>
                  <a:t>The seller sequentially posts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coming buyer. </a:t>
                </a:r>
              </a:p>
              <a:p>
                <a:endParaRPr lang="en-US" dirty="0"/>
              </a:p>
              <a:p>
                <a:r>
                  <a:rPr lang="en-US" dirty="0"/>
                  <a:t>The item is sold to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buyer who ﬁrst values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96200" cy="4525963"/>
              </a:xfrm>
              <a:blipFill>
                <a:blip r:embed="rId2"/>
                <a:stretch>
                  <a:fillRect l="-1821" t="-1752"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832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Posted-Pricing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nary>
                                <m:naryPr>
                                  <m:chr m:val="∏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To get more revenue, we choose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≥⋯≥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</a:t>
                </a:r>
                <a:r>
                  <a:rPr lang="en-US" dirty="0" err="1"/>
                  <a:t>i.i.d</a:t>
                </a:r>
                <a:r>
                  <a:rPr lang="en-US" dirty="0"/>
                  <a:t>. buyers with values uniform in [0,1] 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𝑟𝑒𝑣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it reaches its maximum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≈0.3906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 that the maximum revenue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0.3849</m:t>
                    </m:r>
                  </m:oMath>
                </a14:m>
                <a:r>
                  <a:rPr lang="en-US" dirty="0"/>
                  <a:t> for uniform pricing.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1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</a:t>
                </a:r>
                <a:r>
                  <a:rPr lang="en-US" dirty="0" err="1"/>
                  <a:t>i.i.d</a:t>
                </a:r>
                <a:r>
                  <a:rPr lang="en-US" dirty="0"/>
                  <a:t>. buyers with values uniform in [0,1] 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𝑠𝑒𝑐𝑜𝑛𝑑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Density function</a:t>
                </a:r>
                <a:r>
                  <a:rPr lang="en-US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2(1−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𝑟𝑒𝑣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6746" y="-193848"/>
            <a:ext cx="4571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auction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Pricing can be viewed as a special (simple) auction mechanism. </a:t>
            </a:r>
          </a:p>
          <a:p>
            <a:endParaRPr lang="en-US" dirty="0"/>
          </a:p>
          <a:p>
            <a:r>
              <a:rPr lang="en-US" dirty="0"/>
              <a:t>We focus on truthful auctions.</a:t>
            </a:r>
          </a:p>
          <a:p>
            <a:endParaRPr lang="en-US" dirty="0"/>
          </a:p>
          <a:p>
            <a:r>
              <a:rPr lang="en-US" dirty="0"/>
              <a:t>Which auctions mechanism maximize the expected revenue?</a:t>
            </a:r>
          </a:p>
        </p:txBody>
      </p:sp>
    </p:spTree>
    <p:extLst>
      <p:ext uri="{BB962C8B-B14F-4D97-AF65-F5344CB8AC3E}">
        <p14:creationId xmlns:p14="http://schemas.microsoft.com/office/powerpoint/2010/main" val="25483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Goal: find a monotone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that maximizes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/>
                      </a:rPr>
                      <m:t>𝐄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Myerson’s lemma: 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>
                          <a:latin typeface="Cambria Math"/>
                        </a:rPr>
                        <m:t>𝐄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>
                          <a:latin typeface="Cambria Math"/>
                        </a:rPr>
                        <m:t>𝐄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        virtual valuation: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𝑣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𝐹</m:t>
                    </m:r>
                  </m:oMath>
                </a14:m>
                <a:r>
                  <a:rPr lang="en-GB" dirty="0"/>
                  <a:t> is said to be regular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is monotone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𝐹</m:t>
                    </m:r>
                  </m:oMath>
                </a14:m>
                <a:r>
                  <a:rPr lang="en-GB" dirty="0"/>
                  <a:t> is regular, the optimal auction is to allocate the item to the bidder with the highest positive virtual value.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544" r="-804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Revenue optimal auction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8264" y="1052736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(Myerson ’81)</a:t>
            </a:r>
          </a:p>
        </p:txBody>
      </p:sp>
    </p:spTree>
    <p:extLst>
      <p:ext uri="{BB962C8B-B14F-4D97-AF65-F5344CB8AC3E}">
        <p14:creationId xmlns:p14="http://schemas.microsoft.com/office/powerpoint/2010/main" val="3632685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834004"/>
            <a:ext cx="7344816" cy="1173665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Second price auction </a:t>
            </a:r>
            <a:br>
              <a:rPr lang="en-GB" dirty="0"/>
            </a:br>
            <a:r>
              <a:rPr lang="en-GB" dirty="0"/>
              <a:t>with reserve 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800" dirty="0"/>
                  <a:t>Assume </a:t>
                </a:r>
                <a:r>
                  <a:rPr lang="en-GB" sz="2800" dirty="0" err="1"/>
                  <a:t>i.i.d</a:t>
                </a:r>
                <a:r>
                  <a:rPr lang="en-GB" sz="2800" dirty="0"/>
                  <a:t>. valuations, regular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𝐹</m:t>
                    </m:r>
                  </m:oMath>
                </a14:m>
                <a:br>
                  <a:rPr lang="en-GB" sz="2800" dirty="0"/>
                </a:br>
                <a:endParaRPr lang="en-GB" sz="2800" dirty="0"/>
              </a:p>
              <a:p>
                <a:r>
                  <a:rPr lang="en-GB" sz="2800" dirty="0"/>
                  <a:t>Bidder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GB" sz="2800" dirty="0"/>
                  <a:t> wins </a:t>
                </a:r>
                <a:r>
                  <a:rPr lang="en-GB" sz="2800" dirty="0">
                    <a:sym typeface="Symbol"/>
                  </a:rPr>
                  <a:t>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≥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br>
                  <a:rPr lang="en-GB" sz="2800" dirty="0"/>
                </a:br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/>
                  <a:t>		</a:t>
                </a:r>
                <a:r>
                  <a:rPr lang="en-GB" sz="2800" dirty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800" i="1">
                        <a:latin typeface="Cambria Math"/>
                        <a:ea typeface="Cambria Math"/>
                      </a:rPr>
                      <m:t>≥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sz="28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sz="28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br>
                  <a:rPr lang="en-GB" sz="2800" dirty="0"/>
                </a:br>
                <a:endParaRPr lang="en-GB" sz="2800" dirty="0"/>
              </a:p>
              <a:p>
                <a:r>
                  <a:rPr lang="en-GB" sz="2800" dirty="0"/>
                  <a:t>Second price auction with reserve price </a:t>
                </a:r>
                <a:br>
                  <a:rPr lang="en-GB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GB" sz="2800" i="1">
                        <a:latin typeface="Cambria Math"/>
                        <a:ea typeface="Cambria Math"/>
                      </a:rPr>
                      <m:t>(0)</m:t>
                    </m:r>
                  </m:oMath>
                </a14:m>
                <a:r>
                  <a:rPr lang="en-GB" sz="2800" dirty="0"/>
                  <a:t> maximizes expected revenue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91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Majority voting rule </a:t>
            </a:r>
          </a:p>
          <a:p>
            <a:endParaRPr lang="en-US" dirty="0"/>
          </a:p>
          <a:p>
            <a:r>
              <a:rPr lang="en-US" dirty="0"/>
              <a:t>Dictatorship</a:t>
            </a:r>
          </a:p>
          <a:p>
            <a:endParaRPr lang="en-US" dirty="0"/>
          </a:p>
          <a:p>
            <a:r>
              <a:rPr lang="en-US" dirty="0"/>
              <a:t>Strong impossibility results. </a:t>
            </a:r>
          </a:p>
        </p:txBody>
      </p:sp>
    </p:spTree>
    <p:extLst>
      <p:ext uri="{BB962C8B-B14F-4D97-AF65-F5344CB8AC3E}">
        <p14:creationId xmlns:p14="http://schemas.microsoft.com/office/powerpoint/2010/main" val="2951874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/>
              <a:t>Examples of virtual valuations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250" y="1418570"/>
                <a:ext cx="4573391" cy="816630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/>
                  <a:t>Ex. 1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𝐹</m:t>
                    </m:r>
                    <m:r>
                      <a:rPr lang="en-GB" sz="2400" i="1" baseline="-25000" dirty="0" err="1" smtClean="0">
                        <a:latin typeface="Cambria Math"/>
                      </a:rPr>
                      <m:t>𝑖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𝑣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uniform 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[0,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24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400" i="1" dirty="0" smtClean="0">
                        <a:latin typeface="Cambria Math"/>
                      </a:rPr>
                      <m:t>]</m:t>
                    </m:r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pPr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250" y="1418570"/>
                <a:ext cx="4573391" cy="816630"/>
              </a:xfrm>
              <a:blipFill rotWithShape="1">
                <a:blip r:embed="rId2"/>
                <a:stretch>
                  <a:fillRect l="-1731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4756872" y="1388234"/>
                <a:ext cx="4573391" cy="8166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Ex. 2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𝐹</m:t>
                    </m:r>
                    <m:r>
                      <a:rPr kumimoji="0" lang="en-GB" sz="2400" b="0" i="1" u="none" strike="noStrike" kern="1200" cap="none" spc="0" normalizeH="0" baseline="-25000" noProof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𝑖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(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𝑣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)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1 − </m:t>
                    </m:r>
                    <m:sSup>
                      <m:sSupPr>
                        <m:ctrlPr>
                          <a:rPr kumimoji="0" lang="en-GB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GB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0" lang="en-GB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0" lang="en-GB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kumimoji="0" lang="en-GB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kumimoji="0" lang="en-GB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𝑣</m:t>
                        </m:r>
                      </m:sup>
                    </m:sSup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872" y="1388234"/>
                <a:ext cx="4573391" cy="816630"/>
              </a:xfrm>
              <a:prstGeom prst="rect">
                <a:avLst/>
              </a:prstGeom>
              <a:blipFill rotWithShape="1">
                <a:blip r:embed="rId3"/>
                <a:stretch>
                  <a:fillRect l="-1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-36512" y="2229801"/>
            <a:ext cx="4536504" cy="4431397"/>
            <a:chOff x="-36512" y="2229801"/>
            <a:chExt cx="4536504" cy="4431397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V="1">
              <a:off x="-337459" y="4623108"/>
              <a:ext cx="3614059" cy="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89832" y="4568682"/>
              <a:ext cx="3168530" cy="8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791230" y="3820996"/>
              <a:ext cx="2913339" cy="157842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901039" y="4585009"/>
              <a:ext cx="2503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2329543" y="3861108"/>
              <a:ext cx="1371598" cy="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-36512" y="2229801"/>
                  <a:ext cx="338437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latin typeface="Cambria Math"/>
                          </a:rPr>
                          <m:t>=</m:t>
                        </m:r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2229801"/>
                  <a:ext cx="3384376" cy="830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771800" y="4572966"/>
                  <a:ext cx="5760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572966"/>
                  <a:ext cx="576064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923928" y="4572966"/>
                  <a:ext cx="5760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28" y="4572966"/>
                  <a:ext cx="576064" cy="83099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27584" y="5830201"/>
                  <a:ext cx="5760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5830201"/>
                  <a:ext cx="576064" cy="8309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276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71600" y="2916782"/>
                  <a:ext cx="5760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916782"/>
                  <a:ext cx="576064" cy="83099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211960" y="2060848"/>
            <a:ext cx="4536504" cy="4386223"/>
            <a:chOff x="4211960" y="2060848"/>
            <a:chExt cx="4536504" cy="4386223"/>
          </a:xfrm>
        </p:grpSpPr>
        <p:cxnSp>
          <p:nvCxnSpPr>
            <p:cNvPr id="47" name="Straight Arrow Connector 46"/>
            <p:cNvCxnSpPr/>
            <p:nvPr/>
          </p:nvCxnSpPr>
          <p:spPr>
            <a:xfrm rot="16200000" flipV="1">
              <a:off x="3980582" y="4640040"/>
              <a:ext cx="3614059" cy="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307873" y="4585614"/>
              <a:ext cx="3168530" cy="8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802489" y="3185389"/>
              <a:ext cx="2517422" cy="2314232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211960" y="2060848"/>
                  <a:ext cx="3384376" cy="1215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smtClean="0">
                                    <a:latin typeface="Cambria Math"/>
                                    <a:sym typeface="Symbol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2060848"/>
                  <a:ext cx="3384376" cy="121597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172400" y="4572966"/>
                  <a:ext cx="5760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400" y="4572966"/>
                  <a:ext cx="576064" cy="83099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076056" y="5085184"/>
                  <a:ext cx="576064" cy="1215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smtClean="0">
                                    <a:latin typeface="Cambria Math"/>
                                    <a:sym typeface="Symbol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5085184"/>
                  <a:ext cx="576064" cy="121597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106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424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/>
              <a:t>Example reserve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250" y="1418570"/>
                <a:ext cx="4573391" cy="816630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/>
                  <a:t>Ex. 1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𝐹</m:t>
                    </m:r>
                    <m:r>
                      <a:rPr lang="en-GB" sz="2400" b="0" i="1" baseline="-25000" dirty="0" smtClean="0">
                        <a:latin typeface="Cambria Math"/>
                      </a:rPr>
                      <m:t>𝑖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𝑣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uniform 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[0,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400" i="1" dirty="0" smtClean="0">
                        <a:latin typeface="Cambria Math"/>
                      </a:rPr>
                      <m:t>]</m:t>
                    </m:r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pPr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250" y="1418570"/>
                <a:ext cx="4573391" cy="816630"/>
              </a:xfrm>
              <a:blipFill rotWithShape="1">
                <a:blip r:embed="rId2"/>
                <a:stretch>
                  <a:fillRect l="-1731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4756872" y="1388234"/>
                <a:ext cx="4573391" cy="8166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Ex. 2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𝐹</m:t>
                    </m:r>
                    <m:r>
                      <a:rPr kumimoji="0" lang="en-GB" sz="2400" b="0" i="1" u="none" strike="noStrike" kern="1200" cap="none" spc="0" normalizeH="0" baseline="-25000" noProof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𝑖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(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𝑣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)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</a:rPr>
                      <m:t>1 − </m:t>
                    </m:r>
                    <m:sSup>
                      <m:sSupPr>
                        <m:ctrlPr>
                          <a:rPr kumimoji="0" lang="en-GB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GB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0" lang="en-GB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0" lang="en-GB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r>
                          <a:rPr kumimoji="0" lang="en-GB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𝑣</m:t>
                        </m:r>
                      </m:sup>
                    </m:sSup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872" y="1388234"/>
                <a:ext cx="4573391" cy="816630"/>
              </a:xfrm>
              <a:prstGeom prst="rect">
                <a:avLst/>
              </a:prstGeom>
              <a:blipFill rotWithShape="1">
                <a:blip r:embed="rId3"/>
                <a:stretch>
                  <a:fillRect l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-36512" y="2229801"/>
            <a:ext cx="4536504" cy="4431397"/>
            <a:chOff x="-36512" y="2229801"/>
            <a:chExt cx="4536504" cy="4431397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V="1">
              <a:off x="-337459" y="4623108"/>
              <a:ext cx="3614059" cy="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89832" y="4568682"/>
              <a:ext cx="3168530" cy="8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791230" y="3820996"/>
              <a:ext cx="2913339" cy="157842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901039" y="4585009"/>
              <a:ext cx="2503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2329543" y="3861108"/>
              <a:ext cx="1371598" cy="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-36512" y="2229801"/>
                  <a:ext cx="338437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latin typeface="Cambria Math"/>
                          </a:rPr>
                          <m:t>=</m:t>
                        </m:r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2229801"/>
                  <a:ext cx="3384376" cy="830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771800" y="4572966"/>
                  <a:ext cx="5760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572966"/>
                  <a:ext cx="576064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923928" y="4572966"/>
                  <a:ext cx="5760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28" y="4572966"/>
                  <a:ext cx="576064" cy="83099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27584" y="5830201"/>
                  <a:ext cx="5760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5830201"/>
                  <a:ext cx="576064" cy="8309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71600" y="2916782"/>
                  <a:ext cx="5760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916782"/>
                  <a:ext cx="576064" cy="83099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211960" y="2060848"/>
            <a:ext cx="4536504" cy="4386223"/>
            <a:chOff x="4211960" y="2060848"/>
            <a:chExt cx="4536504" cy="4386223"/>
          </a:xfrm>
        </p:grpSpPr>
        <p:cxnSp>
          <p:nvCxnSpPr>
            <p:cNvPr id="47" name="Straight Arrow Connector 46"/>
            <p:cNvCxnSpPr/>
            <p:nvPr/>
          </p:nvCxnSpPr>
          <p:spPr>
            <a:xfrm rot="16200000" flipV="1">
              <a:off x="3980582" y="4640040"/>
              <a:ext cx="3614059" cy="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307873" y="4585614"/>
              <a:ext cx="3168530" cy="8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802489" y="3185389"/>
              <a:ext cx="2517422" cy="2314232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211960" y="2060848"/>
                  <a:ext cx="3384376" cy="1215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smtClean="0">
                                    <a:latin typeface="Cambria Math"/>
                                    <a:sym typeface="Symbol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2060848"/>
                  <a:ext cx="3384376" cy="121597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172400" y="4572966"/>
                  <a:ext cx="5760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400" y="4572966"/>
                  <a:ext cx="576064" cy="83099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076056" y="5085184"/>
                  <a:ext cx="576064" cy="1215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smtClean="0">
                                    <a:latin typeface="Cambria Math"/>
                                    <a:sym typeface="Symbol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sz="2400" dirty="0"/>
                </a:p>
                <a:p>
                  <a:endParaRPr lang="en-GB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5085184"/>
                  <a:ext cx="576064" cy="121597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106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/>
          <p:nvPr/>
        </p:nvCxnSpPr>
        <p:spPr>
          <a:xfrm>
            <a:off x="1475656" y="4572966"/>
            <a:ext cx="7722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6136" y="4581128"/>
            <a:ext cx="1008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83768" y="5373216"/>
                <a:ext cx="1113382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𝑟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373216"/>
                <a:ext cx="1113382" cy="79117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5002" y="5373216"/>
                <a:ext cx="1073692" cy="84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𝑟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sym typeface="Symbol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002" y="5373216"/>
                <a:ext cx="1073692" cy="8486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99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</a:t>
                </a:r>
                <a:r>
                  <a:rPr lang="en-US" dirty="0" err="1"/>
                  <a:t>i.i.d</a:t>
                </a:r>
                <a:r>
                  <a:rPr lang="en-US" dirty="0"/>
                  <a:t>. buyers with values uniform in [0,1]  </a:t>
                </a:r>
              </a:p>
              <a:p>
                <a:r>
                  <a:rPr lang="en-US" dirty="0"/>
                  <a:t>Optimal: Second price with reserve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Optimal revenue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≈0.4167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Uniform pricing: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0.3849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Sequential Posted-Pricing: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0.3906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price auction: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0.3333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large can the gap</a:t>
                </a:r>
                <a:r>
                  <a:rPr lang="en-US" altLang="zh-CN" dirty="0"/>
                  <a:t>s</a:t>
                </a:r>
                <a:r>
                  <a:rPr lang="en-US" dirty="0"/>
                  <a:t> be?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6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v.s</a:t>
            </a:r>
            <a:r>
              <a:rPr lang="en-US" dirty="0"/>
              <a:t>. Optimal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is better</a:t>
            </a:r>
          </a:p>
          <a:p>
            <a:endParaRPr lang="en-US" dirty="0"/>
          </a:p>
          <a:p>
            <a:r>
              <a:rPr lang="en-US" dirty="0"/>
              <a:t>Discrimination and fairness</a:t>
            </a:r>
          </a:p>
          <a:p>
            <a:endParaRPr lang="en-US" dirty="0"/>
          </a:p>
          <a:p>
            <a:r>
              <a:rPr lang="en-US" dirty="0"/>
              <a:t>Less communication and more privacy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8694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mechanisms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1828800"/>
            <a:ext cx="8839200" cy="3962400"/>
            <a:chOff x="228600" y="1828800"/>
            <a:chExt cx="8839200" cy="3962400"/>
          </a:xfrm>
        </p:grpSpPr>
        <p:sp>
          <p:nvSpPr>
            <p:cNvPr id="4" name="Oval 3"/>
            <p:cNvSpPr/>
            <p:nvPr/>
          </p:nvSpPr>
          <p:spPr>
            <a:xfrm>
              <a:off x="2819400" y="1828800"/>
              <a:ext cx="32766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Myerson Auction 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819400" y="5029200"/>
              <a:ext cx="32766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Anonymous Pricing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3352800"/>
              <a:ext cx="36576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Sequential Posted-Pricing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181600" y="3352800"/>
              <a:ext cx="38862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Second-Price Auction with Anonymous Reserve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305300" y="2743200"/>
              <a:ext cx="304800" cy="2133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2308634">
              <a:off x="2900940" y="2533116"/>
              <a:ext cx="280603" cy="849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2308634">
              <a:off x="5867207" y="4184277"/>
              <a:ext cx="280603" cy="849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19203296">
              <a:off x="3045965" y="4112175"/>
              <a:ext cx="280603" cy="849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9203296">
              <a:off x="5840157" y="2445387"/>
              <a:ext cx="280603" cy="849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9600" y="6172200"/>
            <a:ext cx="575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[Jin, L., Tang, Xiao SODA 2019]</a:t>
            </a:r>
          </a:p>
        </p:txBody>
      </p:sp>
    </p:spTree>
    <p:extLst>
      <p:ext uri="{BB962C8B-B14F-4D97-AF65-F5344CB8AC3E}">
        <p14:creationId xmlns:p14="http://schemas.microsoft.com/office/powerpoint/2010/main" val="3082314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381000"/>
            <a:ext cx="3276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Myerson Auction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3581400"/>
            <a:ext cx="3276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Anonymous Pricing 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1905000"/>
            <a:ext cx="3657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Sequential Posted-Pricing</a:t>
            </a:r>
          </a:p>
        </p:txBody>
      </p:sp>
      <p:sp>
        <p:nvSpPr>
          <p:cNvPr id="7" name="Oval 6"/>
          <p:cNvSpPr/>
          <p:nvPr/>
        </p:nvSpPr>
        <p:spPr>
          <a:xfrm>
            <a:off x="5181600" y="1905000"/>
            <a:ext cx="3886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Second-Price Auction with Anonymous Reserve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05300" y="1295400"/>
            <a:ext cx="304800" cy="192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308634">
            <a:off x="2927380" y="1094544"/>
            <a:ext cx="280603" cy="764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308634">
            <a:off x="5893647" y="2745705"/>
            <a:ext cx="280603" cy="7649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203296">
            <a:off x="3018681" y="2674291"/>
            <a:ext cx="280603" cy="764912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203296">
            <a:off x="5812873" y="1007503"/>
            <a:ext cx="280603" cy="764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" y="4724400"/>
                <a:ext cx="8458200" cy="1999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3200" dirty="0"/>
                  <a:t>The relative power of auction vs. pricing. schemes, when no discrimination is allowed.</a:t>
                </a: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3200" dirty="0"/>
                  <a:t>We get a tight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.64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24400"/>
                <a:ext cx="8458200" cy="1999458"/>
              </a:xfrm>
              <a:prstGeom prst="rect">
                <a:avLst/>
              </a:prstGeom>
              <a:blipFill>
                <a:blip r:embed="rId2"/>
                <a:stretch>
                  <a:fillRect l="-1658" t="-3963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9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CDF for highest bid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CDF for the second highest bid is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62" y="2575314"/>
            <a:ext cx="5616030" cy="850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3" y="4752198"/>
            <a:ext cx="8320148" cy="10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87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revenue from Anonymous Reserve is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revenue gap is characterized by the following program.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45" y="2505568"/>
            <a:ext cx="4096828" cy="783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4" y="4583769"/>
            <a:ext cx="7087412" cy="121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2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786975"/>
                <a:ext cx="7886700" cy="1609183"/>
              </a:xfrm>
            </p:spPr>
            <p:txBody>
              <a:bodyPr/>
              <a:lstStyle/>
              <a:p>
                <a:r>
                  <a:rPr lang="en-US" altLang="zh-CN" dirty="0"/>
                  <a:t>Let                              </a:t>
                </a:r>
                <a:r>
                  <a:rPr lang="en-US" dirty="0"/>
                  <a:t>and</a:t>
                </a:r>
              </a:p>
              <a:p>
                <a:endParaRPr lang="en-US" dirty="0"/>
              </a:p>
              <a:p>
                <a:r>
                  <a:rPr lang="en-US" dirty="0"/>
                  <a:t>Then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786975"/>
                <a:ext cx="7886700" cy="1609183"/>
              </a:xfrm>
              <a:blipFill>
                <a:blip r:embed="rId7"/>
                <a:stretch>
                  <a:fillRect l="-1391" t="-6061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7" y="1479836"/>
            <a:ext cx="7087412" cy="1218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14" y="4796968"/>
            <a:ext cx="2143141" cy="509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14" y="3052436"/>
            <a:ext cx="5419765" cy="1195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08" y="4694573"/>
            <a:ext cx="3648102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811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(cont.)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3" y="1690689"/>
            <a:ext cx="6745498" cy="4705141"/>
          </a:xfrm>
        </p:spPr>
      </p:pic>
    </p:spTree>
    <p:extLst>
      <p:ext uri="{BB962C8B-B14F-4D97-AF65-F5344CB8AC3E}">
        <p14:creationId xmlns:p14="http://schemas.microsoft.com/office/powerpoint/2010/main" val="102941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7400" y="1285557"/>
            <a:ext cx="12220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Setting: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0500" y="1968956"/>
            <a:ext cx="4403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/>
                <a:cs typeface="Times New Roman"/>
              </a:rPr>
              <a:t>A </a:t>
            </a:r>
            <a:r>
              <a:rPr lang="en-US" sz="2200" dirty="0">
                <a:latin typeface="Times New Roman"/>
                <a:cs typeface="Times New Roman"/>
              </a:rPr>
              <a:t>:</a:t>
            </a:r>
            <a:r>
              <a:rPr lang="en-US" sz="2200" i="1" dirty="0">
                <a:latin typeface="Times New Roman"/>
                <a:cs typeface="Times New Roman"/>
              </a:rPr>
              <a:t>  </a:t>
            </a:r>
            <a:r>
              <a:rPr lang="en-US" sz="2200" dirty="0">
                <a:latin typeface="Times New Roman"/>
                <a:cs typeface="Times New Roman"/>
              </a:rPr>
              <a:t>Set of </a:t>
            </a:r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alternatives </a:t>
            </a:r>
            <a:r>
              <a:rPr lang="en-US" sz="2200" dirty="0">
                <a:latin typeface="Times New Roman"/>
                <a:cs typeface="Times New Roman"/>
              </a:rPr>
              <a:t>(“candidates”)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1100" y="241300"/>
            <a:ext cx="4201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E79D"/>
                </a:solidFill>
                <a:latin typeface="Times New Roman"/>
                <a:cs typeface="Times New Roman"/>
              </a:rPr>
              <a:t>Social Choice Theory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60500" y="2501443"/>
            <a:ext cx="25151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/>
                <a:cs typeface="Times New Roman"/>
              </a:rPr>
              <a:t>I  </a:t>
            </a:r>
            <a:r>
              <a:rPr lang="en-US" sz="2200" dirty="0">
                <a:latin typeface="Times New Roman"/>
                <a:cs typeface="Times New Roman"/>
              </a:rPr>
              <a:t>:</a:t>
            </a:r>
            <a:r>
              <a:rPr lang="en-US" sz="2200" i="1" dirty="0">
                <a:latin typeface="Times New Roman"/>
                <a:cs typeface="Times New Roman"/>
              </a:rPr>
              <a:t>  </a:t>
            </a:r>
            <a:r>
              <a:rPr lang="en-US" sz="2200" dirty="0">
                <a:latin typeface="Times New Roman"/>
                <a:cs typeface="Times New Roman"/>
              </a:rPr>
              <a:t>Set of  </a:t>
            </a:r>
            <a:r>
              <a:rPr lang="en-US" sz="2200" i="1" dirty="0" err="1">
                <a:latin typeface="Times New Roman"/>
                <a:cs typeface="Times New Roman"/>
              </a:rPr>
              <a:t>n</a:t>
            </a:r>
            <a:r>
              <a:rPr lang="en-US" sz="2200" dirty="0">
                <a:latin typeface="Times New Roman"/>
                <a:cs typeface="Times New Roman"/>
              </a:rPr>
              <a:t>  </a:t>
            </a:r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voters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0500" y="2983130"/>
            <a:ext cx="7496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/>
                <a:cs typeface="Times New Roman"/>
              </a:rPr>
              <a:t>L</a:t>
            </a:r>
            <a:r>
              <a:rPr lang="en-US" sz="2200" dirty="0">
                <a:latin typeface="Times New Roman"/>
                <a:cs typeface="Times New Roman"/>
              </a:rPr>
              <a:t> :  </a:t>
            </a:r>
            <a:r>
              <a:rPr lang="en-US" sz="2200" dirty="0">
                <a:solidFill>
                  <a:srgbClr val="49B1FF"/>
                </a:solidFill>
                <a:latin typeface="Times New Roman"/>
                <a:cs typeface="Times New Roman"/>
              </a:rPr>
              <a:t>Preferences </a:t>
            </a:r>
            <a:r>
              <a:rPr lang="en-US" sz="2200" dirty="0">
                <a:latin typeface="Times New Roman"/>
                <a:cs typeface="Times New Roman"/>
              </a:rPr>
              <a:t>on </a:t>
            </a:r>
            <a:r>
              <a:rPr lang="en-US" sz="2200" i="1" dirty="0">
                <a:latin typeface="Times New Roman"/>
                <a:cs typeface="Times New Roman"/>
              </a:rPr>
              <a:t>A </a:t>
            </a:r>
            <a:r>
              <a:rPr lang="en-US" sz="2200" dirty="0">
                <a:latin typeface="Times New Roman"/>
                <a:cs typeface="Times New Roman"/>
              </a:rPr>
              <a:t>; usually this is the set of total orders on  </a:t>
            </a:r>
            <a:r>
              <a:rPr lang="en-US" sz="2200" i="1" dirty="0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41741" y="3747413"/>
            <a:ext cx="4846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49B1FF"/>
                </a:solidFill>
                <a:latin typeface="Times New Roman"/>
                <a:cs typeface="Times New Roman"/>
              </a:rPr>
              <a:t>Social Welfare Function</a:t>
            </a:r>
            <a:r>
              <a:rPr lang="en-US" sz="2200" dirty="0">
                <a:latin typeface="Times New Roman"/>
                <a:cs typeface="Times New Roman"/>
              </a:rPr>
              <a:t>:     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r>
              <a:rPr lang="en-US" sz="2200" i="1" dirty="0">
                <a:latin typeface="Times New Roman"/>
                <a:cs typeface="Times New Roman"/>
              </a:rPr>
              <a:t>  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i="1" dirty="0" err="1">
                <a:latin typeface="Times New Roman"/>
                <a:cs typeface="Times New Roman"/>
              </a:rPr>
              <a:t>L</a:t>
            </a:r>
            <a:r>
              <a:rPr lang="en-US" sz="2200" i="1" baseline="30000" dirty="0" err="1">
                <a:latin typeface="Times New Roman"/>
                <a:cs typeface="Times New Roman"/>
              </a:rPr>
              <a:t>n</a:t>
            </a:r>
            <a:r>
              <a:rPr lang="en-US" sz="2200" i="1" baseline="300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  </a:t>
            </a:r>
            <a:r>
              <a:rPr lang="en-US" sz="2400" dirty="0" err="1">
                <a:sym typeface="Symbol"/>
              </a:rPr>
              <a:t></a:t>
            </a:r>
            <a:r>
              <a:rPr lang="en-US" sz="2400" dirty="0">
                <a:sym typeface="Symbol"/>
              </a:rPr>
              <a:t> </a:t>
            </a:r>
            <a:r>
              <a:rPr lang="en-US" sz="2200" dirty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200" i="1" dirty="0">
                <a:latin typeface="Times New Roman"/>
                <a:cs typeface="Times New Roman"/>
                <a:sym typeface="Symbol"/>
              </a:rPr>
              <a:t>L</a:t>
            </a:r>
            <a:endParaRPr lang="en-US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241741" y="4330700"/>
            <a:ext cx="4800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49B1FF"/>
                </a:solidFill>
                <a:latin typeface="Times New Roman"/>
                <a:cs typeface="Times New Roman"/>
              </a:rPr>
              <a:t>Social Choice Function</a:t>
            </a:r>
            <a:r>
              <a:rPr lang="en-US" sz="2200" dirty="0">
                <a:latin typeface="Times New Roman"/>
                <a:cs typeface="Times New Roman"/>
              </a:rPr>
              <a:t>:      </a:t>
            </a:r>
            <a:r>
              <a:rPr lang="en-US" sz="2200" i="1" dirty="0" err="1">
                <a:latin typeface="Times New Roman"/>
                <a:cs typeface="Times New Roman"/>
              </a:rPr>
              <a:t>f</a:t>
            </a:r>
            <a:r>
              <a:rPr lang="en-US" sz="2200" i="1" dirty="0">
                <a:latin typeface="Times New Roman"/>
                <a:cs typeface="Times New Roman"/>
              </a:rPr>
              <a:t>  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i="1" dirty="0" err="1">
                <a:latin typeface="Times New Roman"/>
                <a:cs typeface="Times New Roman"/>
              </a:rPr>
              <a:t>L</a:t>
            </a:r>
            <a:r>
              <a:rPr lang="en-US" sz="2200" i="1" baseline="30000" dirty="0" err="1">
                <a:latin typeface="Times New Roman"/>
                <a:cs typeface="Times New Roman"/>
              </a:rPr>
              <a:t>n</a:t>
            </a:r>
            <a:r>
              <a:rPr lang="en-US" sz="2200" i="1" baseline="300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  </a:t>
            </a:r>
            <a:r>
              <a:rPr lang="en-US" sz="2400" dirty="0" err="1">
                <a:sym typeface="Symbol"/>
              </a:rPr>
              <a:t></a:t>
            </a:r>
            <a:r>
              <a:rPr lang="en-US" sz="2200" dirty="0">
                <a:latin typeface="Times New Roman"/>
                <a:cs typeface="Times New Roman"/>
                <a:sym typeface="Symbol"/>
              </a:rPr>
              <a:t>  </a:t>
            </a:r>
            <a:r>
              <a:rPr lang="en-US" sz="2200" i="1" dirty="0">
                <a:latin typeface="Times New Roman"/>
                <a:cs typeface="Times New Roman"/>
                <a:sym typeface="Symbol"/>
              </a:rPr>
              <a:t>A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5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32" grpId="0"/>
      <p:bldP spid="33" grpId="0"/>
      <p:bldP spid="34" grpId="0"/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381000"/>
            <a:ext cx="3276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Myerson Auction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3581400"/>
            <a:ext cx="3276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Anonymous Pricing 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1905000"/>
            <a:ext cx="3657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Sequential Posted-Pricing</a:t>
            </a:r>
          </a:p>
        </p:txBody>
      </p:sp>
      <p:sp>
        <p:nvSpPr>
          <p:cNvPr id="7" name="Oval 6"/>
          <p:cNvSpPr/>
          <p:nvPr/>
        </p:nvSpPr>
        <p:spPr>
          <a:xfrm>
            <a:off x="5181600" y="1905000"/>
            <a:ext cx="3886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Second-Price Auction with Anonymous Reserve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05300" y="1295400"/>
            <a:ext cx="304800" cy="192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308634">
            <a:off x="2927380" y="1094544"/>
            <a:ext cx="280603" cy="764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308634">
            <a:off x="5893647" y="2745705"/>
            <a:ext cx="280603" cy="764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203296">
            <a:off x="3018681" y="2674291"/>
            <a:ext cx="280603" cy="7649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203296">
            <a:off x="5812873" y="1007503"/>
            <a:ext cx="280603" cy="764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4724400"/>
            <a:ext cx="84582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The power of discrimination in pricing schemes.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We get a tight ratio of 2.62.</a:t>
            </a:r>
          </a:p>
        </p:txBody>
      </p:sp>
    </p:spTree>
    <p:extLst>
      <p:ext uri="{BB962C8B-B14F-4D97-AF65-F5344CB8AC3E}">
        <p14:creationId xmlns:p14="http://schemas.microsoft.com/office/powerpoint/2010/main" val="36726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381000"/>
            <a:ext cx="3276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Myerson Auction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3581400"/>
            <a:ext cx="3276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Anonymous Pricing 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1905000"/>
            <a:ext cx="3657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Sequential Posted-Pricing</a:t>
            </a:r>
          </a:p>
        </p:txBody>
      </p:sp>
      <p:sp>
        <p:nvSpPr>
          <p:cNvPr id="7" name="Oval 6"/>
          <p:cNvSpPr/>
          <p:nvPr/>
        </p:nvSpPr>
        <p:spPr>
          <a:xfrm>
            <a:off x="5181600" y="1905000"/>
            <a:ext cx="3886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Second-Price Auction with Anonymous Reserve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05300" y="1295400"/>
            <a:ext cx="304800" cy="19202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308634">
            <a:off x="2927380" y="1094544"/>
            <a:ext cx="280603" cy="764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308634">
            <a:off x="5893647" y="2745705"/>
            <a:ext cx="280603" cy="764912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203296">
            <a:off x="3018681" y="2674291"/>
            <a:ext cx="280603" cy="764912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203296">
            <a:off x="5812873" y="1007503"/>
            <a:ext cx="280603" cy="764912"/>
          </a:xfrm>
          <a:prstGeom prst="down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4724400"/>
            <a:ext cx="84582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The optimal auction and the simplest auction.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We get a tight ratio of 2.62.</a:t>
            </a:r>
          </a:p>
        </p:txBody>
      </p:sp>
    </p:spTree>
    <p:extLst>
      <p:ext uri="{BB962C8B-B14F-4D97-AF65-F5344CB8AC3E}">
        <p14:creationId xmlns:p14="http://schemas.microsoft.com/office/powerpoint/2010/main" val="6128632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381000"/>
            <a:ext cx="3276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Myerson Auction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3581400"/>
            <a:ext cx="3276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Anonymous Pricing 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1905000"/>
            <a:ext cx="3657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Sequential Posted-Pricing</a:t>
            </a:r>
          </a:p>
        </p:txBody>
      </p:sp>
      <p:sp>
        <p:nvSpPr>
          <p:cNvPr id="7" name="Oval 6"/>
          <p:cNvSpPr/>
          <p:nvPr/>
        </p:nvSpPr>
        <p:spPr>
          <a:xfrm>
            <a:off x="5181600" y="1905000"/>
            <a:ext cx="3886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Second-Price Auction with Anonymous Reserve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05300" y="1295400"/>
            <a:ext cx="304800" cy="192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308634">
            <a:off x="2927380" y="1094544"/>
            <a:ext cx="280603" cy="764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308634">
            <a:off x="5893647" y="2745705"/>
            <a:ext cx="280603" cy="764912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203296">
            <a:off x="3018681" y="2674291"/>
            <a:ext cx="280603" cy="764912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203296">
            <a:off x="5812873" y="1007503"/>
            <a:ext cx="280603" cy="7649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" y="4724400"/>
                <a:ext cx="8458200" cy="1766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altLang="zh-CN" sz="3200" dirty="0"/>
                  <a:t>P</a:t>
                </a:r>
                <a:r>
                  <a:rPr lang="en-US" sz="3200" dirty="0"/>
                  <a:t>ower of discrimination in auctions.</a:t>
                </a: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[2,4]−&gt;[2,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, and conjectured that 2 is tight.</a:t>
                </a: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3200" dirty="0"/>
                  <a:t>We improve the lower bound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2.15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24400"/>
                <a:ext cx="8458200" cy="1766637"/>
              </a:xfrm>
              <a:prstGeom prst="rect">
                <a:avLst/>
              </a:prstGeom>
              <a:blipFill>
                <a:blip r:embed="rId2"/>
                <a:stretch>
                  <a:fillRect l="-1658" t="-4483" b="-1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7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Multi-item setting [example 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items with </a:t>
            </a:r>
            <a:r>
              <a:rPr lang="en-US" dirty="0" err="1"/>
              <a:t>i.i.d</a:t>
            </a:r>
            <a:r>
              <a:rPr lang="en-US" dirty="0"/>
              <a:t>. distribution: take value from {1,2} with equal probability 0.5. </a:t>
            </a:r>
          </a:p>
          <a:p>
            <a:r>
              <a:rPr lang="en-US" dirty="0"/>
              <a:t>Singe additive buyer </a:t>
            </a:r>
          </a:p>
          <a:p>
            <a:r>
              <a:rPr lang="en-US" dirty="0"/>
              <a:t>If selling separately, total expected revenue is 2</a:t>
            </a:r>
          </a:p>
          <a:p>
            <a:endParaRPr lang="en-US" dirty="0"/>
          </a:p>
          <a:p>
            <a:r>
              <a:rPr lang="en-US" dirty="0"/>
              <a:t>Bound the two items and set price 3.</a:t>
            </a:r>
          </a:p>
          <a:p>
            <a:r>
              <a:rPr lang="en-US" dirty="0"/>
              <a:t>Selling probability is 0.75 and expected revenue is 3*0.75=2.25&gt;2.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Multi-item setting [example 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items with </a:t>
            </a:r>
            <a:r>
              <a:rPr lang="en-US" dirty="0" err="1"/>
              <a:t>i.i.d</a:t>
            </a:r>
            <a:r>
              <a:rPr lang="en-US" dirty="0"/>
              <a:t>. distribution: take value from {0,1} with equal probability 0.5. </a:t>
            </a:r>
          </a:p>
          <a:p>
            <a:r>
              <a:rPr lang="en-US" dirty="0"/>
              <a:t>Singe additive buyer </a:t>
            </a:r>
          </a:p>
          <a:p>
            <a:r>
              <a:rPr lang="en-US" dirty="0"/>
              <a:t>If selling separately, total expected revenue is 1.</a:t>
            </a:r>
          </a:p>
          <a:p>
            <a:endParaRPr lang="en-US" dirty="0"/>
          </a:p>
          <a:p>
            <a:r>
              <a:rPr lang="en-US" dirty="0"/>
              <a:t>If bounding the two items, the optimal price is 1 and selling probability is 0.75. </a:t>
            </a:r>
          </a:p>
          <a:p>
            <a:r>
              <a:rPr lang="en-US" dirty="0"/>
              <a:t>Expected revenue is 1*0.75=0.75&lt;1.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Multi-item setting [example 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items with </a:t>
            </a:r>
            <a:r>
              <a:rPr lang="en-US" dirty="0" err="1"/>
              <a:t>i.i.d</a:t>
            </a:r>
            <a:r>
              <a:rPr lang="en-US" dirty="0"/>
              <a:t>. distribution: take value from {0,1,2} with equal probability 1/3. </a:t>
            </a:r>
          </a:p>
          <a:p>
            <a:r>
              <a:rPr lang="en-US" dirty="0"/>
              <a:t>Singe additive buyer </a:t>
            </a:r>
          </a:p>
          <a:p>
            <a:r>
              <a:rPr lang="en-US" dirty="0"/>
              <a:t>If selling separately, total expected revenue is 4/3.</a:t>
            </a:r>
          </a:p>
          <a:p>
            <a:endParaRPr lang="en-US" dirty="0"/>
          </a:p>
          <a:p>
            <a:r>
              <a:rPr lang="en-US" dirty="0"/>
              <a:t>If bounding the two items, the optimal price is 2 and selling probability is 2/3. </a:t>
            </a:r>
          </a:p>
          <a:p>
            <a:r>
              <a:rPr lang="en-US" dirty="0"/>
              <a:t>Expected revenue is 2*2/3=4/3.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43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Multi-item setting [example 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items with </a:t>
            </a:r>
            <a:r>
              <a:rPr lang="en-US" dirty="0" err="1"/>
              <a:t>i.i.d</a:t>
            </a:r>
            <a:r>
              <a:rPr lang="en-US" dirty="0"/>
              <a:t>. distribution: take value from {0,1,2} with equal probability 1/3. </a:t>
            </a:r>
          </a:p>
          <a:p>
            <a:r>
              <a:rPr lang="en-US" dirty="0"/>
              <a:t>Set price of 2 for each item and a “discount price” of 3 for the bundle.  [</a:t>
            </a:r>
            <a:r>
              <a:rPr lang="zh-CN" altLang="en-US" dirty="0"/>
              <a:t>第二件半价</a:t>
            </a:r>
            <a:r>
              <a:rPr lang="en-US" altLang="zh-CN" dirty="0"/>
              <a:t>].</a:t>
            </a:r>
            <a:endParaRPr lang="en-US" dirty="0"/>
          </a:p>
          <a:p>
            <a:r>
              <a:rPr lang="en-US" dirty="0"/>
              <a:t>With probability 2/9, sell one item at price 2. The revenue is 4/9. </a:t>
            </a:r>
          </a:p>
          <a:p>
            <a:r>
              <a:rPr lang="en-US" dirty="0"/>
              <a:t>With probability 3/9, set the bundle at price 3. The revenue is 1. </a:t>
            </a:r>
          </a:p>
          <a:p>
            <a:r>
              <a:rPr lang="en-US" dirty="0"/>
              <a:t>Total excepted revenue is 4/9+1=13/9&gt;4/3.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Multi-item setting [example 4]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Two items with </a:t>
                </a:r>
                <a:r>
                  <a:rPr lang="en-US" dirty="0" err="1"/>
                  <a:t>i.i.d</a:t>
                </a:r>
                <a:r>
                  <a:rPr lang="en-US" dirty="0"/>
                  <a:t>. distribution: take value from {1,2,4} with probabilities 1/6, 1/2, 1/3. </a:t>
                </a:r>
              </a:p>
              <a:p>
                <a:r>
                  <a:rPr lang="en-US" dirty="0"/>
                  <a:t>The optimal mechanism is to offer the following menu:</a:t>
                </a:r>
              </a:p>
              <a:p>
                <a:pPr lvl="1"/>
                <a:r>
                  <a:rPr lang="en-US" dirty="0"/>
                  <a:t>A lottery with probability ½ for first item with price 1. </a:t>
                </a:r>
              </a:p>
              <a:p>
                <a:pPr lvl="1"/>
                <a:r>
                  <a:rPr lang="en-US" dirty="0"/>
                  <a:t>A lottery with probability ½ for </a:t>
                </a:r>
                <a:r>
                  <a:rPr lang="en-US" altLang="zh-CN" dirty="0"/>
                  <a:t>second</a:t>
                </a:r>
                <a:r>
                  <a:rPr lang="en-US" dirty="0"/>
                  <a:t> item with price 1. </a:t>
                </a:r>
              </a:p>
              <a:p>
                <a:pPr lvl="1"/>
                <a:r>
                  <a:rPr lang="en-US" dirty="0"/>
                  <a:t>The bundle with price 4.</a:t>
                </a:r>
              </a:p>
              <a:p>
                <a:pPr lvl="1"/>
                <a:r>
                  <a:rPr lang="en-US" dirty="0"/>
                  <a:t>Buy nothing with price 0. </a:t>
                </a:r>
              </a:p>
              <a:p>
                <a:r>
                  <a:rPr lang="en-US" dirty="0"/>
                  <a:t>The optimal revenue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×0+2×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×1+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×4=3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2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Multi-item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good characterization for optimal mechanism </a:t>
            </a:r>
          </a:p>
          <a:p>
            <a:endParaRPr lang="en-US" dirty="0"/>
          </a:p>
          <a:p>
            <a:r>
              <a:rPr lang="en-US" dirty="0"/>
              <a:t>Some computational results</a:t>
            </a:r>
          </a:p>
          <a:p>
            <a:endParaRPr lang="en-US" dirty="0"/>
          </a:p>
          <a:p>
            <a:r>
              <a:rPr lang="en-US" dirty="0"/>
              <a:t>Simple vs optimal </a:t>
            </a:r>
          </a:p>
          <a:p>
            <a:endParaRPr lang="en-US" dirty="0"/>
          </a:p>
          <a:p>
            <a:r>
              <a:rPr lang="en-US" dirty="0"/>
              <a:t>Some process and more open questions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82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Mechanisms and algorithms</a:t>
            </a:r>
          </a:p>
          <a:p>
            <a:endParaRPr lang="en-US" dirty="0"/>
          </a:p>
          <a:p>
            <a:r>
              <a:rPr lang="en-GB" dirty="0"/>
              <a:t>Bayes Revenue Maximization</a:t>
            </a:r>
          </a:p>
          <a:p>
            <a:endParaRPr lang="en-GB" dirty="0"/>
          </a:p>
          <a:p>
            <a:r>
              <a:rPr lang="en-GB" dirty="0"/>
              <a:t>Simple and robust </a:t>
            </a:r>
          </a:p>
          <a:p>
            <a:endParaRPr lang="en-GB" dirty="0"/>
          </a:p>
          <a:p>
            <a:r>
              <a:rPr lang="en-GB" dirty="0"/>
              <a:t>Many open questions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0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8300" y="1285557"/>
            <a:ext cx="8392267" cy="1661994"/>
            <a:chOff x="368300" y="1285557"/>
            <a:chExt cx="8392267" cy="1661994"/>
          </a:xfrm>
        </p:grpSpPr>
        <p:sp>
          <p:nvSpPr>
            <p:cNvPr id="16" name="TextBox 15"/>
            <p:cNvSpPr txBox="1"/>
            <p:nvPr/>
          </p:nvSpPr>
          <p:spPr>
            <a:xfrm>
              <a:off x="368300" y="1285557"/>
              <a:ext cx="32027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/>
                  <a:cs typeface="Times New Roman"/>
                </a:rPr>
                <a:t>Theorem [Arrow ’51]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" y="1778000"/>
              <a:ext cx="799856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latin typeface="Times New Roman"/>
                  <a:cs typeface="Times New Roman"/>
                </a:rPr>
                <a:t>Every social welfare function on a set A of at least 3 alternatives that satisfies </a:t>
              </a:r>
              <a:r>
                <a:rPr lang="en-GB" sz="2400" b="1" dirty="0">
                  <a:solidFill>
                    <a:srgbClr val="FF0000"/>
                  </a:solidFill>
                </a:rPr>
                <a:t>Pareto efficiency (PE) </a:t>
              </a:r>
              <a:r>
                <a:rPr lang="en-US" sz="2200" i="1" dirty="0">
                  <a:latin typeface="Times New Roman"/>
                  <a:cs typeface="Times New Roman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</a:rPr>
                <a:t>independence of irrelevant alternatives (IIA)</a:t>
              </a:r>
              <a:r>
                <a:rPr lang="en-US" sz="2200" i="1" dirty="0">
                  <a:latin typeface="Times New Roman"/>
                  <a:cs typeface="Times New Roman"/>
                </a:rPr>
                <a:t> is a </a:t>
              </a:r>
              <a:r>
                <a:rPr lang="en-US" sz="2400" b="1" dirty="0">
                  <a:solidFill>
                    <a:srgbClr val="FF0000"/>
                  </a:solidFill>
                </a:rPr>
                <a:t>dictatorship.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60500" y="241300"/>
            <a:ext cx="6036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E79D"/>
                </a:solidFill>
                <a:latin typeface="Times New Roman"/>
                <a:cs typeface="Times New Roman"/>
              </a:rPr>
              <a:t>Arrow’s Impossibility Theorem</a:t>
            </a:r>
          </a:p>
        </p:txBody>
      </p:sp>
      <p:pic>
        <p:nvPicPr>
          <p:cNvPr id="1026" name="Picture 2" descr="C:\Users\pinyanl\Desktop\work\BASICS2011\Kenneth_Arrow,_Stanford_Univers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3196770"/>
            <a:ext cx="2257890" cy="28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3108" y="6263306"/>
            <a:ext cx="176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Kenneth Arrow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02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42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50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316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3724</TotalTime>
  <Words>2895</Words>
  <Application>Microsoft Macintosh PowerPoint</Application>
  <PresentationFormat>On-screen Show (4:3)</PresentationFormat>
  <Paragraphs>416</Paragraphs>
  <Slides>69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6" baseType="lpstr">
      <vt:lpstr>等线</vt:lpstr>
      <vt:lpstr>等线 Light</vt:lpstr>
      <vt:lpstr>ＭＳ Ｐゴシック</vt:lpstr>
      <vt:lpstr>宋体</vt:lpstr>
      <vt:lpstr>Songti TC</vt:lpstr>
      <vt:lpstr>Arial</vt:lpstr>
      <vt:lpstr>Calibri</vt:lpstr>
      <vt:lpstr>Calibri Light</vt:lpstr>
      <vt:lpstr>Cambria Math</vt:lpstr>
      <vt:lpstr>Comic Sans MS</vt:lpstr>
      <vt:lpstr>Constantia</vt:lpstr>
      <vt:lpstr>Symbol</vt:lpstr>
      <vt:lpstr>Times New Roman</vt:lpstr>
      <vt:lpstr>Wingdings</vt:lpstr>
      <vt:lpstr>Office Theme</vt:lpstr>
      <vt:lpstr>Clip</vt:lpstr>
      <vt:lpstr>Equation</vt:lpstr>
      <vt:lpstr>机制设计</vt:lpstr>
      <vt:lpstr>Mechanism design </vt:lpstr>
      <vt:lpstr>First example</vt:lpstr>
      <vt:lpstr>Truthfulness</vt:lpstr>
      <vt:lpstr>Other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</vt:lpstr>
      <vt:lpstr>PowerPoint Presentation</vt:lpstr>
      <vt:lpstr>Homework </vt:lpstr>
      <vt:lpstr>Auction </vt:lpstr>
      <vt:lpstr>Second Price Auction [Vickrey 1961]</vt:lpstr>
      <vt:lpstr>Mechanisms with money</vt:lpstr>
      <vt:lpstr>Mechanisms with money-cont.</vt:lpstr>
      <vt:lpstr>Truthful Mechanism </vt:lpstr>
      <vt:lpstr>Our goal </vt:lpstr>
      <vt:lpstr>VCG Mechanism</vt:lpstr>
      <vt:lpstr>VCG is truthful </vt:lpstr>
      <vt:lpstr>Clarke Pivot Payments</vt:lpstr>
      <vt:lpstr>Issues with VCG Mechanisms</vt:lpstr>
      <vt:lpstr>Bayes Revenue Maximization</vt:lpstr>
      <vt:lpstr>Simple pricing scheme</vt:lpstr>
      <vt:lpstr>Simple pricing scheme</vt:lpstr>
      <vt:lpstr> Sequential Posted-Pricing</vt:lpstr>
      <vt:lpstr>Sequential Posted-Pricing</vt:lpstr>
      <vt:lpstr>Back to the example</vt:lpstr>
      <vt:lpstr>Second Price Auction</vt:lpstr>
      <vt:lpstr>Optimal auction design</vt:lpstr>
      <vt:lpstr>Revenue optimal auction</vt:lpstr>
      <vt:lpstr>Second price auction  with reserve price</vt:lpstr>
      <vt:lpstr>Examples of virtual valuations</vt:lpstr>
      <vt:lpstr>Example reserve prices</vt:lpstr>
      <vt:lpstr>Back to the example</vt:lpstr>
      <vt:lpstr>Simple v.s. Optimal</vt:lpstr>
      <vt:lpstr>Four mechanisms </vt:lpstr>
      <vt:lpstr>PowerPoint Presentation</vt:lpstr>
      <vt:lpstr>Proof Sketch</vt:lpstr>
      <vt:lpstr>Proof Sketch (cont.)</vt:lpstr>
      <vt:lpstr>Proof Sketch (cont.)</vt:lpstr>
      <vt:lpstr>Proof Sketch (cont.)</vt:lpstr>
      <vt:lpstr>PowerPoint Presentation</vt:lpstr>
      <vt:lpstr>PowerPoint Presentation</vt:lpstr>
      <vt:lpstr>PowerPoint Presentation</vt:lpstr>
      <vt:lpstr>Multi-item setting [example 1]</vt:lpstr>
      <vt:lpstr>Multi-item setting [example 2]</vt:lpstr>
      <vt:lpstr>Multi-item setting [example 3]</vt:lpstr>
      <vt:lpstr>Multi-item setting [example 3]</vt:lpstr>
      <vt:lpstr>Multi-item setting [example 4]</vt:lpstr>
      <vt:lpstr>Multi-item setting</vt:lpstr>
      <vt:lpstr>Take-home messages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 Design</dc:title>
  <dc:creator>Lu Pinyan</dc:creator>
  <cp:lastModifiedBy>Lu Pinyan</cp:lastModifiedBy>
  <cp:revision>52</cp:revision>
  <dcterms:created xsi:type="dcterms:W3CDTF">2018-10-24T02:04:27Z</dcterms:created>
  <dcterms:modified xsi:type="dcterms:W3CDTF">2020-03-12T06:58:48Z</dcterms:modified>
</cp:coreProperties>
</file>