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256" r:id="rId2"/>
    <p:sldId id="393" r:id="rId3"/>
    <p:sldId id="297" r:id="rId4"/>
    <p:sldId id="330" r:id="rId5"/>
    <p:sldId id="331" r:id="rId6"/>
    <p:sldId id="332" r:id="rId7"/>
    <p:sldId id="421" r:id="rId8"/>
    <p:sldId id="311" r:id="rId9"/>
    <p:sldId id="334" r:id="rId10"/>
    <p:sldId id="336" r:id="rId11"/>
    <p:sldId id="337" r:id="rId12"/>
    <p:sldId id="415" r:id="rId13"/>
    <p:sldId id="400" r:id="rId14"/>
    <p:sldId id="422" r:id="rId15"/>
    <p:sldId id="423" r:id="rId16"/>
    <p:sldId id="401" r:id="rId17"/>
    <p:sldId id="405" r:id="rId18"/>
    <p:sldId id="402" r:id="rId19"/>
    <p:sldId id="403" r:id="rId20"/>
    <p:sldId id="416" r:id="rId21"/>
    <p:sldId id="363" r:id="rId22"/>
    <p:sldId id="365" r:id="rId23"/>
    <p:sldId id="366" r:id="rId24"/>
    <p:sldId id="373" r:id="rId25"/>
    <p:sldId id="374" r:id="rId26"/>
    <p:sldId id="375" r:id="rId27"/>
    <p:sldId id="377" r:id="rId28"/>
    <p:sldId id="379" r:id="rId29"/>
    <p:sldId id="427" r:id="rId30"/>
    <p:sldId id="428" r:id="rId31"/>
    <p:sldId id="424" r:id="rId32"/>
    <p:sldId id="414" r:id="rId33"/>
    <p:sldId id="425" r:id="rId34"/>
    <p:sldId id="398" r:id="rId35"/>
    <p:sldId id="399" r:id="rId36"/>
    <p:sldId id="335" r:id="rId37"/>
    <p:sldId id="319" r:id="rId38"/>
    <p:sldId id="412" r:id="rId39"/>
    <p:sldId id="320" r:id="rId40"/>
    <p:sldId id="413" r:id="rId41"/>
    <p:sldId id="417" r:id="rId42"/>
    <p:sldId id="429" r:id="rId43"/>
    <p:sldId id="419" r:id="rId44"/>
    <p:sldId id="430" r:id="rId45"/>
    <p:sldId id="431" r:id="rId46"/>
    <p:sldId id="432" r:id="rId47"/>
    <p:sldId id="433" r:id="rId48"/>
    <p:sldId id="406" r:id="rId49"/>
    <p:sldId id="42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9" autoAdjust="0"/>
    <p:restoredTop sz="75763" autoAdjust="0"/>
  </p:normalViewPr>
  <p:slideViewPr>
    <p:cSldViewPr>
      <p:cViewPr>
        <p:scale>
          <a:sx n="78" d="100"/>
          <a:sy n="78" d="100"/>
        </p:scale>
        <p:origin x="9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F064-A14F-4D34-B52A-01C02482E95D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AC053-8161-4285-8472-BA460A7D42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90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4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96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13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359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B70F-B524-401B-B3E9-EB827F86D5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28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351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765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486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8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328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859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915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403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25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5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4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23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2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7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98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2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53-8161-4285-8472-BA460A7D422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26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8C8D-4296-4807-BB4F-8EA35B5C1EA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F07C-6FDF-44F9-8F78-4D5E32CEF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/>
              <a:t> Approximate Counting via Correlation Decay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Pinyan </a:t>
            </a:r>
            <a:r>
              <a:rPr lang="en-US" dirty="0" smtClean="0">
                <a:solidFill>
                  <a:schemeClr val="tx1"/>
                </a:solidFill>
              </a:rPr>
              <a:t>Lu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zh-CN" altLang="en-US" dirty="0" smtClean="0">
                <a:solidFill>
                  <a:schemeClr val="tx1"/>
                </a:solidFill>
              </a:rPr>
              <a:t>陆品燕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,  </a:t>
            </a:r>
            <a:r>
              <a:rPr lang="en-US" dirty="0">
                <a:solidFill>
                  <a:schemeClr val="tx1"/>
                </a:solidFill>
              </a:rPr>
              <a:t>ITCS@SUFE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Institute for Theoretical Computer Science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Shanghai University of Finance and Economics </a:t>
            </a:r>
          </a:p>
        </p:txBody>
      </p:sp>
    </p:spTree>
    <p:extLst>
      <p:ext uri="{BB962C8B-B14F-4D97-AF65-F5344CB8AC3E}">
        <p14:creationId xmlns:p14="http://schemas.microsoft.com/office/powerpoint/2010/main" val="20097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Counting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IS(G): the set of independent sets of graph G</a:t>
                </a:r>
              </a:p>
              <a:p>
                <a:r>
                  <a:rPr lang="en-US" altLang="zh-CN" dirty="0"/>
                  <a:t>X is chosen from IS(G) uniformly at random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 smtClean="0"/>
                  <a:t>: the probability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 smtClean="0"/>
                  <a:t> is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altLang="zh-CN" dirty="0" smtClean="0"/>
                  <a:t>in X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𝐼𝑆</m:t>
                            </m:r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altLang="zh-CN" b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=∅</m:t>
                            </m:r>
                          </m:e>
                        </m:d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752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Counting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Distribution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𝐼𝑆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If we can compute (estimate)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 we can (approximately) compute |IS(G)|.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FPRAS: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/>
                  <a:t> by sampling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FPTAS: Approximately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directly and deterministically </a:t>
                </a:r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r="-1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3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Counting and probability distribution </a:t>
            </a:r>
          </a:p>
          <a:p>
            <a:endParaRPr lang="en-US" altLang="zh-CN" sz="4000" dirty="0" smtClean="0"/>
          </a:p>
          <a:p>
            <a:r>
              <a:rPr lang="en-US" altLang="zh-CN" sz="4000" dirty="0">
                <a:solidFill>
                  <a:srgbClr val="C00000"/>
                </a:solidFill>
              </a:rPr>
              <a:t>Correlation d</a:t>
            </a:r>
            <a:r>
              <a:rPr lang="en-US" altLang="zh-CN" sz="4000" dirty="0" smtClean="0">
                <a:solidFill>
                  <a:srgbClr val="C00000"/>
                </a:solidFill>
              </a:rPr>
              <a:t>ecay approach </a:t>
            </a:r>
          </a:p>
          <a:p>
            <a:endParaRPr lang="en-US" altLang="zh-CN" sz="4000" dirty="0" smtClean="0"/>
          </a:p>
          <a:p>
            <a:r>
              <a:rPr lang="en-US" altLang="zh-CN" sz="4000" dirty="0" smtClean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13386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Computation </a:t>
            </a:r>
            <a:r>
              <a:rPr lang="en-US" altLang="zh-CN" dirty="0"/>
              <a:t>T</a:t>
            </a:r>
            <a:r>
              <a:rPr lang="en-US" altLang="zh-CN" dirty="0" smtClean="0"/>
              <a:t>ree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Relate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 these of its neighbors in smaller instances. </a:t>
                </a:r>
              </a:p>
              <a:p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4191000" y="4038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038600"/>
                <a:ext cx="1143000" cy="7620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3622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81600"/>
                <a:ext cx="1143000" cy="762000"/>
              </a:xfrm>
              <a:prstGeom prst="ellipse">
                <a:avLst/>
              </a:prstGeom>
              <a:blipFill rotWithShape="0">
                <a:blip r:embed="rId5"/>
                <a:stretch>
                  <a:fillRect l="-36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38862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81600"/>
                <a:ext cx="1143000" cy="762000"/>
              </a:xfrm>
              <a:prstGeom prst="ellipse">
                <a:avLst/>
              </a:prstGeom>
              <a:blipFill rotWithShape="0">
                <a:blip r:embed="rId6"/>
                <a:stretch>
                  <a:fillRect l="-4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60198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181600"/>
                <a:ext cx="1143000" cy="762000"/>
              </a:xfrm>
              <a:prstGeom prst="ellipse">
                <a:avLst/>
              </a:prstGeom>
              <a:blipFill rotWithShape="0">
                <a:blip r:embed="rId7"/>
                <a:stretch>
                  <a:fillRect l="-62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3"/>
            <a:endCxn id="5" idx="7"/>
          </p:cNvCxnSpPr>
          <p:nvPr/>
        </p:nvCxnSpPr>
        <p:spPr>
          <a:xfrm flipH="1">
            <a:off x="3337812" y="4689008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  <a:endCxn id="7" idx="1"/>
          </p:cNvCxnSpPr>
          <p:nvPr/>
        </p:nvCxnSpPr>
        <p:spPr>
          <a:xfrm>
            <a:off x="5166612" y="4689008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4457700" y="4824323"/>
            <a:ext cx="298941" cy="3572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62394" y="5818133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83759" y="5912281"/>
            <a:ext cx="0" cy="5239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2970" y="5956323"/>
            <a:ext cx="319789" cy="479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 flipH="1">
            <a:off x="3727892" y="5832008"/>
            <a:ext cx="325696" cy="6124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61812" y="5836117"/>
            <a:ext cx="548388" cy="586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82704" y="5951818"/>
            <a:ext cx="115016" cy="492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64393" y="5906530"/>
            <a:ext cx="325696" cy="6124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98313" y="5910639"/>
            <a:ext cx="548388" cy="586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9205" y="6026340"/>
            <a:ext cx="115016" cy="492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 example of </a:t>
            </a:r>
            <a:r>
              <a:rPr lang="en-US" altLang="zh-CN" dirty="0"/>
              <a:t>independent sets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</m:oMath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))/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CN" b="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)…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b="0" i="1" dirty="0" err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err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)…</m:t>
                        </m:r>
                        <m:sSub>
                          <m:sSubPr>
                            <m:ctrlPr>
                              <a:rPr lang="en-US" altLang="zh-CN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8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Computation </a:t>
            </a:r>
            <a:r>
              <a:rPr lang="en-US" altLang="zh-CN" dirty="0"/>
              <a:t>T</a:t>
            </a:r>
            <a:r>
              <a:rPr lang="en-US" altLang="zh-CN" dirty="0" smtClean="0"/>
              <a:t>ree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Relate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 these of its neighbors in smaller instances. </a:t>
                </a:r>
              </a:p>
              <a:p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4191000" y="4038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038600"/>
                <a:ext cx="1143000" cy="7620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3622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81600"/>
                <a:ext cx="1143000" cy="762000"/>
              </a:xfrm>
              <a:prstGeom prst="ellipse">
                <a:avLst/>
              </a:prstGeom>
              <a:blipFill rotWithShape="0">
                <a:blip r:embed="rId5"/>
                <a:stretch>
                  <a:fillRect l="-36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38862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81600"/>
                <a:ext cx="1143000" cy="762000"/>
              </a:xfrm>
              <a:prstGeom prst="ellipse">
                <a:avLst/>
              </a:prstGeom>
              <a:blipFill rotWithShape="0">
                <a:blip r:embed="rId6"/>
                <a:stretch>
                  <a:fillRect l="-4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6019800" y="5181600"/>
                <a:ext cx="1143000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181600"/>
                <a:ext cx="1143000" cy="762000"/>
              </a:xfrm>
              <a:prstGeom prst="ellipse">
                <a:avLst/>
              </a:prstGeom>
              <a:blipFill rotWithShape="0">
                <a:blip r:embed="rId7"/>
                <a:stretch>
                  <a:fillRect l="-62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4" idx="3"/>
            <a:endCxn id="5" idx="7"/>
          </p:cNvCxnSpPr>
          <p:nvPr/>
        </p:nvCxnSpPr>
        <p:spPr>
          <a:xfrm flipH="1">
            <a:off x="3337812" y="4689008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5"/>
            <a:endCxn id="7" idx="1"/>
          </p:cNvCxnSpPr>
          <p:nvPr/>
        </p:nvCxnSpPr>
        <p:spPr>
          <a:xfrm>
            <a:off x="5166612" y="4689008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 flipH="1">
            <a:off x="4457700" y="4824323"/>
            <a:ext cx="298941" cy="3572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62394" y="5818133"/>
            <a:ext cx="1020576" cy="6041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83759" y="5912281"/>
            <a:ext cx="0" cy="5239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2970" y="5956323"/>
            <a:ext cx="319789" cy="479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 flipH="1">
            <a:off x="3727892" y="5832008"/>
            <a:ext cx="325696" cy="6124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61812" y="5836117"/>
            <a:ext cx="548388" cy="586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82704" y="5951818"/>
            <a:ext cx="115016" cy="492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64393" y="5906530"/>
            <a:ext cx="325696" cy="6124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98313" y="5910639"/>
            <a:ext cx="548388" cy="5862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9205" y="6026340"/>
            <a:ext cx="115016" cy="4925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r>
              <a:rPr lang="en-US" dirty="0"/>
              <a:t>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T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runcate the computation tree at depth L, we can compute an estimation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latin typeface="Cambria Math" panose="02040503050406030204" pitchFamily="18" charset="0"/>
                  </a:rPr>
                  <a:t>The system is called of exponential correlation decay if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i="1" dirty="0" err="1">
                        <a:latin typeface="Cambria Math"/>
                      </a:rPr>
                      <m:t>exp</m:t>
                    </m:r>
                    <m:r>
                      <a:rPr lang="en-US" i="1" dirty="0">
                        <a:latin typeface="Cambria Math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We can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by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r="-1778" b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3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Efficient </a:t>
            </a:r>
            <a:r>
              <a:rPr lang="en-US" dirty="0"/>
              <a:t>Correlation Decay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M-based depth: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𝑟𝑜𝑜𝑡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+⌈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+1)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children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Exponential </a:t>
                </a:r>
                <a:r>
                  <a:rPr lang="en-US" dirty="0"/>
                  <a:t>correlation </a:t>
                </a:r>
                <a:r>
                  <a:rPr lang="en-US" dirty="0" smtClean="0"/>
                  <a:t>decay with respect to </a:t>
                </a:r>
                <a:r>
                  <a:rPr lang="en-US" dirty="0"/>
                  <a:t>M-based </a:t>
                </a:r>
                <a:r>
                  <a:rPr lang="en-US" dirty="0" smtClean="0"/>
                  <a:t>depth. </a:t>
                </a:r>
              </a:p>
              <a:p>
                <a:r>
                  <a:rPr lang="en-US" dirty="0"/>
                  <a:t>Computational </a:t>
                </a:r>
                <a:r>
                  <a:rPr lang="en-US" dirty="0" smtClean="0"/>
                  <a:t>efficient correlation decay supports FPTAS for general graph.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Sketch for Correlation Decay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Estimate the error for one recursive step: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</a:rPr>
                        <m:t>|≤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+…+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max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|)</m:t>
                      </m:r>
                    </m:oMath>
                  </m:oMathPara>
                </a14:m>
                <a:endParaRPr lang="en-US" sz="2600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This may not be correct stepwise. We use a potential function to amortize it. 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a bijective </a:t>
                </a:r>
                <a:r>
                  <a:rPr lang="en-US" dirty="0" smtClean="0"/>
                  <a:t>function.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), …,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Then we show that the error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𝑞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stepwise decreased by a constant factor. </a:t>
                </a:r>
              </a:p>
              <a:p>
                <a:r>
                  <a:rPr lang="en-US" sz="2800" dirty="0" smtClean="0"/>
                  <a:t>The main difficulty is to find the potential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𝜙</m:t>
                    </m:r>
                  </m:oMath>
                </a14:m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 r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5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Counting and probability distribution </a:t>
            </a:r>
          </a:p>
          <a:p>
            <a:endParaRPr lang="en-US" altLang="zh-CN" sz="4000" dirty="0" smtClean="0"/>
          </a:p>
          <a:p>
            <a:r>
              <a:rPr lang="en-US" altLang="zh-CN" sz="4000" dirty="0"/>
              <a:t>Correlation d</a:t>
            </a:r>
            <a:r>
              <a:rPr lang="en-US" altLang="zh-CN" sz="4000" dirty="0" smtClean="0"/>
              <a:t>ecay approach </a:t>
            </a:r>
          </a:p>
          <a:p>
            <a:endParaRPr lang="en-US" altLang="zh-CN" sz="4000" dirty="0" smtClean="0"/>
          </a:p>
          <a:p>
            <a:r>
              <a:rPr lang="en-US" altLang="zh-CN" sz="4000" dirty="0" smtClean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34253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Counting and probability distribution </a:t>
            </a:r>
          </a:p>
          <a:p>
            <a:endParaRPr lang="en-US" altLang="zh-CN" sz="4000" dirty="0" smtClean="0"/>
          </a:p>
          <a:p>
            <a:r>
              <a:rPr lang="en-US" altLang="zh-CN" sz="4000" dirty="0"/>
              <a:t>Correlation d</a:t>
            </a:r>
            <a:r>
              <a:rPr lang="en-US" altLang="zh-CN" sz="4000" dirty="0" smtClean="0"/>
              <a:t>ecay approach </a:t>
            </a:r>
          </a:p>
          <a:p>
            <a:endParaRPr lang="en-US" altLang="zh-CN" sz="4000" dirty="0" smtClean="0"/>
          </a:p>
          <a:p>
            <a:r>
              <a:rPr lang="en-US" altLang="zh-CN" sz="4000" dirty="0" smtClean="0">
                <a:solidFill>
                  <a:srgbClr val="C00000"/>
                </a:solidFill>
              </a:rPr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34871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Systems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85344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System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spin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Edge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Vertex function b: [q]-&gt;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Weight of a configuration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𝜎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∈</m:t>
                          </m:r>
                          <m:r>
                            <a:rPr lang="en-US" i="1" dirty="0"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 dirty="0">
                          <a:latin typeface="Cambria Math"/>
                        </a:rPr>
                        <m:t>(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/>
                            </a:rPr>
                            <m:t>𝑣</m:t>
                          </m:r>
                          <m:r>
                            <a:rPr lang="en-US" i="1" dirty="0">
                              <a:latin typeface="Cambria Math"/>
                            </a:rPr>
                            <m:t>∈</m:t>
                          </m:r>
                          <m:r>
                            <a:rPr lang="en-US" i="1" dirty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/>
                            </a:rPr>
                            <m:t>𝑏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Partition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</m:d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𝜎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𝜎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b="0" i="0" dirty="0" smtClean="0"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534400" cy="4525963"/>
              </a:xfrm>
              <a:blipFill rotWithShape="0">
                <a:blip r:embed="rId3"/>
                <a:stretch>
                  <a:fillRect l="-1643" t="-2695" b="-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7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model in </a:t>
            </a:r>
            <a:r>
              <a:rPr lang="en-US" dirty="0"/>
              <a:t>Statistical </a:t>
            </a:r>
            <a:r>
              <a:rPr lang="en-US" dirty="0" smtClean="0"/>
              <a:t>Physics and </a:t>
            </a:r>
            <a:r>
              <a:rPr lang="en-US" dirty="0"/>
              <a:t>Applied </a:t>
            </a:r>
            <a:r>
              <a:rPr lang="en-US" dirty="0" smtClean="0"/>
              <a:t>Probability</a:t>
            </a:r>
          </a:p>
          <a:p>
            <a:endParaRPr lang="en-US" dirty="0"/>
          </a:p>
          <a:p>
            <a:r>
              <a:rPr lang="en-US" dirty="0" smtClean="0"/>
              <a:t>A framework of many combinatorial </a:t>
            </a:r>
            <a:r>
              <a:rPr lang="en-US" dirty="0"/>
              <a:t>counting </a:t>
            </a:r>
            <a:r>
              <a:rPr lang="en-US" dirty="0" smtClean="0"/>
              <a:t>problems</a:t>
            </a:r>
          </a:p>
          <a:p>
            <a:endParaRPr lang="en-US" dirty="0"/>
          </a:p>
          <a:p>
            <a:r>
              <a:rPr lang="en-US" dirty="0" smtClean="0"/>
              <a:t>Have applications in AI, coding theory and so 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 Satisfaction </a:t>
            </a:r>
            <a:r>
              <a:rPr lang="en-US" dirty="0" smtClean="0"/>
              <a:t>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54102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Graph coloring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Independent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Partition function: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Counting  the number of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5410200" cy="4525963"/>
              </a:xfrm>
              <a:blipFill rotWithShape="0">
                <a:blip r:embed="rId3"/>
                <a:stretch>
                  <a:fillRect l="-2142" t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upload.wikimedia.org/wikipedia/commons/thumb/9/90/Petersen_graph_3-coloring.svg/220px-Petersen_graph_3-colorin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095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b/b6/Cube-maximal-independence.svg/300px-Cube-maximal-independenc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38" y="3962400"/>
            <a:ext cx="3321662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Two-State Spin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After normalization: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altLang="zh-CN" dirty="0"/>
                  <a:t>F</a:t>
                </a:r>
                <a:r>
                  <a:rPr lang="en-US" altLang="zh-CN" dirty="0" smtClean="0"/>
                  <a:t>erromagnetic </a:t>
                </a:r>
                <a:r>
                  <a:rPr lang="en-US" altLang="zh-CN" dirty="0"/>
                  <a:t>system: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𝛽𝛾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/>
                      </a:rPr>
                      <m:t>1 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Anti-ferromagnetic system: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𝛽𝛾</m:t>
                    </m:r>
                    <m:r>
                      <a:rPr lang="en-US" b="0" i="1" smtClean="0">
                        <a:latin typeface="Cambria Math"/>
                      </a:rPr>
                      <m:t>&lt;1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Hardcore model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err="1" smtClean="0"/>
                  <a:t>Ising</a:t>
                </a:r>
                <a:r>
                  <a:rPr lang="en-US" dirty="0" smtClean="0"/>
                  <a:t> model: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2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 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𝜆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𝛽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the fixed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system is called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-uniqueness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This can be numerically tested, but there is no closed form in general.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1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Hardcore </a:t>
            </a:r>
            <a:r>
              <a:rPr lang="en-US" dirty="0"/>
              <a:t>Model </a:t>
            </a:r>
            <a:r>
              <a:rPr lang="en-US" sz="2400" dirty="0"/>
              <a:t>[</a:t>
            </a:r>
            <a:r>
              <a:rPr lang="en-US" sz="2400" dirty="0" err="1" smtClean="0"/>
              <a:t>Weitz</a:t>
            </a:r>
            <a:r>
              <a:rPr lang="en-US" sz="2400" dirty="0" smtClean="0"/>
              <a:t> 2006]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FPTAS for graphs </a:t>
                </a:r>
                <a:r>
                  <a:rPr lang="en-US" dirty="0"/>
                  <a:t>with maximum degree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if the </a:t>
                </a:r>
                <a:r>
                  <a:rPr lang="en-US" dirty="0"/>
                  <a:t>uniqueness condition holds on infinite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-regular tree. 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Self Avoiding </a:t>
                </a:r>
                <a:r>
                  <a:rPr lang="en-US" dirty="0">
                    <a:solidFill>
                      <a:srgbClr val="C00000"/>
                    </a:solidFill>
                  </a:rPr>
                  <a:t>walk(SAW) tree: transform a general graph to a tree and the keep the marginal distribution for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root.</a:t>
                </a:r>
              </a:p>
              <a:p>
                <a:r>
                  <a:rPr lang="en-US" dirty="0" smtClean="0"/>
                  <a:t>Monotonicity</a:t>
                </a:r>
                <a:r>
                  <a:rPr lang="en-US" dirty="0"/>
                  <a:t>: any tree with degree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decays </a:t>
                </a:r>
                <a:r>
                  <a:rPr lang="en-US" dirty="0"/>
                  <a:t>at least as fast as the complete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-regular </a:t>
                </a:r>
                <a:r>
                  <a:rPr lang="en-US" dirty="0" smtClean="0"/>
                  <a:t>tree.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Ising</a:t>
            </a:r>
            <a:r>
              <a:rPr lang="en-US" dirty="0" smtClean="0"/>
              <a:t> </a:t>
            </a:r>
            <a:r>
              <a:rPr lang="en-US" dirty="0"/>
              <a:t>Model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/>
              <a:t>Sinclair, Srivastava, and </a:t>
            </a:r>
            <a:r>
              <a:rPr lang="en-US" sz="2400" dirty="0" err="1" smtClean="0"/>
              <a:t>Thurley</a:t>
            </a:r>
            <a:r>
              <a:rPr lang="en-US" sz="2400" dirty="0" smtClean="0"/>
              <a:t> 2011]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FPTAS for graphs </a:t>
                </a:r>
                <a:r>
                  <a:rPr lang="en-US" dirty="0"/>
                  <a:t>with maximum degree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if </a:t>
                </a:r>
                <a:r>
                  <a:rPr lang="en-US" dirty="0"/>
                  <a:t>the uniqueness condition holds on infinite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-regular tree. </a:t>
                </a:r>
                <a:endParaRPr lang="en-US" dirty="0" smtClean="0"/>
              </a:p>
              <a:p>
                <a:r>
                  <a:rPr lang="en-US" dirty="0" smtClean="0"/>
                  <a:t>Have the same monotonicity property as hardcore model. </a:t>
                </a:r>
              </a:p>
              <a:p>
                <a:endParaRPr lang="en-US" dirty="0"/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Monotonicity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does not hold for general two-state spin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systems.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 cases[Li</a:t>
            </a:r>
            <a:r>
              <a:rPr lang="en-US" altLang="zh-CN" dirty="0"/>
              <a:t>, L., Yin 2012,13]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FPTAS for graphs with maximum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Δ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</a:t>
                </a:r>
                <a:r>
                  <a:rPr lang="en-US" dirty="0"/>
                  <a:t>the system exhibits uniqueness 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all the infinite regular trees </a:t>
                </a:r>
                <a:r>
                  <a:rPr lang="en-US" dirty="0">
                    <a:solidFill>
                      <a:srgbClr val="FF0000"/>
                    </a:solidFill>
                  </a:rPr>
                  <a:t>up to degree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/>
                  <a:t>In particular, if the system </a:t>
                </a:r>
                <a:r>
                  <a:rPr lang="en-US" dirty="0" smtClean="0"/>
                  <a:t>exhibits uniqueness </a:t>
                </a:r>
                <a:r>
                  <a:rPr lang="en-US" dirty="0"/>
                  <a:t>on </a:t>
                </a:r>
                <a:r>
                  <a:rPr lang="en-US" dirty="0" smtClean="0"/>
                  <a:t>infinite </a:t>
                </a:r>
                <a:r>
                  <a:rPr lang="en-US" dirty="0"/>
                  <a:t>regular </a:t>
                </a:r>
                <a:r>
                  <a:rPr lang="en-US" dirty="0" smtClean="0"/>
                  <a:t>trees </a:t>
                </a:r>
                <a:r>
                  <a:rPr lang="en-US" dirty="0"/>
                  <a:t>of all degrees, then </a:t>
                </a:r>
                <a:r>
                  <a:rPr lang="en-US" dirty="0" smtClean="0"/>
                  <a:t>FPTAS for general graphs. </a:t>
                </a:r>
              </a:p>
              <a:p>
                <a:r>
                  <a:rPr lang="en-US" altLang="zh-CN" dirty="0"/>
                  <a:t>There is a matching hardness result [Sly</a:t>
                </a:r>
                <a:r>
                  <a:rPr lang="en-US" altLang="zh-CN" dirty="0" smtClean="0"/>
                  <a:t>, Sun </a:t>
                </a:r>
                <a:r>
                  <a:rPr lang="en-US" altLang="zh-CN" dirty="0"/>
                  <a:t>2012]: It is NP-hard if the system does not satisfy the uniqueness condition.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695" r="-1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524000" y="1573567"/>
            <a:ext cx="5181600" cy="1401762"/>
          </a:xfrm>
          <a:prstGeom prst="roundRect">
            <a:avLst/>
          </a:prstGeom>
          <a:solidFill>
            <a:schemeClr val="bg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</a:rPr>
              <a:t>Potential Function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3001962"/>
            <a:ext cx="5715000" cy="1600200"/>
          </a:xfrm>
          <a:prstGeom prst="roundRect">
            <a:avLst/>
          </a:prstGeom>
          <a:solidFill>
            <a:schemeClr val="bg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</a:rPr>
              <a:t>Computational Efficient Correlation Decay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Correlation decay for #IS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)…</m:t>
                        </m:r>
                        <m:sSub>
                          <m:sSubPr>
                            <m:ctrlPr>
                              <a:rPr lang="en-US" altLang="zh-CN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Define: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en-US" altLang="zh-CN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 dirty="0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en-US" altLang="zh-CN" b="0" i="0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𝑑</m:t>
                        </m:r>
                      </m:sup>
                      <m:e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dirty="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dirty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dirty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Define: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3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Counting Problems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SAT:  Is there a satisfying assignment for a given a CNF formula?  </a:t>
            </a:r>
          </a:p>
          <a:p>
            <a:r>
              <a:rPr lang="en-US" altLang="zh-CN" dirty="0" smtClean="0"/>
              <a:t>Counting SAT:  How many?</a:t>
            </a:r>
          </a:p>
          <a:p>
            <a:r>
              <a:rPr lang="en-US" altLang="zh-CN" dirty="0" smtClean="0"/>
              <a:t>Counting Colorings of a graph</a:t>
            </a:r>
          </a:p>
          <a:p>
            <a:r>
              <a:rPr lang="en-US" altLang="zh-CN" dirty="0" smtClean="0"/>
              <a:t>Counting Independent </a:t>
            </a:r>
            <a:r>
              <a:rPr lang="en-US" altLang="zh-CN" dirty="0"/>
              <a:t>sets of a </a:t>
            </a:r>
            <a:r>
              <a:rPr lang="en-US" altLang="zh-CN" dirty="0" smtClean="0"/>
              <a:t>graph</a:t>
            </a:r>
          </a:p>
          <a:p>
            <a:r>
              <a:rPr lang="en-US" altLang="zh-CN" dirty="0"/>
              <a:t>Counting </a:t>
            </a:r>
            <a:r>
              <a:rPr lang="en-US" altLang="zh-CN" dirty="0" smtClean="0"/>
              <a:t>perfect matchings </a:t>
            </a:r>
            <a:r>
              <a:rPr lang="en-US" altLang="zh-CN" dirty="0"/>
              <a:t>of a </a:t>
            </a:r>
            <a:r>
              <a:rPr lang="en-US" altLang="zh-CN" dirty="0" smtClean="0"/>
              <a:t>bipartite </a:t>
            </a:r>
            <a:r>
              <a:rPr lang="en-US" altLang="zh-CN" dirty="0"/>
              <a:t>graph </a:t>
            </a:r>
            <a:r>
              <a:rPr lang="en-US" altLang="zh-CN" dirty="0" smtClean="0"/>
              <a:t>(Permanent</a:t>
            </a:r>
            <a:r>
              <a:rPr lang="en-US" altLang="zh-CN" dirty="0"/>
              <a:t>) </a:t>
            </a:r>
            <a:endParaRPr lang="en-US" altLang="zh-CN" dirty="0" smtClean="0"/>
          </a:p>
          <a:p>
            <a:r>
              <a:rPr lang="en-US" altLang="zh-CN" dirty="0" smtClean="0"/>
              <a:t>……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714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Correlation decay for #IS (cont.)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Φ</m:t>
                    </m:r>
                    <m:r>
                      <a:rPr lang="en-US" altLang="zh-CN" b="0" i="1" smtClean="0">
                        <a:latin typeface="Cambria Math"/>
                      </a:rPr>
                      <m:t>(⋅) </m:t>
                    </m:r>
                  </m:oMath>
                </a14:m>
                <a:r>
                  <a:rPr lang="en-US" altLang="zh-CN" dirty="0" smtClean="0"/>
                  <a:t>such that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Φ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  <m:r>
                      <a:rPr lang="en-US" altLang="zh-CN" b="0" i="1" smtClean="0">
                        <a:latin typeface="Cambria Math"/>
                      </a:rPr>
                      <m:t>&lt;1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Φ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e>
                    </m:rad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nary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Symmetrize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by Jensen’s </a:t>
                </a:r>
                <a:r>
                  <a:rPr lang="en-US" altLang="zh-CN" dirty="0" err="1" smtClean="0"/>
                  <a:t>inquality</a:t>
                </a:r>
                <a:r>
                  <a:rPr lang="en-US" altLang="zh-CN" dirty="0" smtClean="0"/>
                  <a:t> and </a:t>
                </a:r>
                <a:r>
                  <a:rPr lang="en-US" altLang="zh-CN" dirty="0"/>
                  <a:t>get a function with a single variable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It works!</a:t>
                </a:r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r="-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0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Ferromagnetic two-spin systems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 smtClean="0"/>
                  <a:t>FPRAS for Ferro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 smtClean="0"/>
                  <a:t>. [</a:t>
                </a:r>
                <a:r>
                  <a:rPr lang="en-US" altLang="zh-CN" dirty="0" err="1" smtClean="0"/>
                  <a:t>Jerrum</a:t>
                </a:r>
                <a:r>
                  <a:rPr lang="en-US" altLang="zh-CN" dirty="0" smtClean="0"/>
                  <a:t> and Sinclair 1993]</a:t>
                </a:r>
              </a:p>
              <a:p>
                <a:r>
                  <a:rPr lang="en-US" altLang="zh-CN" dirty="0"/>
                  <a:t>FPRAS for Ferro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CN" dirty="0"/>
                  <a:t>. </a:t>
                </a:r>
                <a:r>
                  <a:rPr lang="en-US" altLang="zh-CN" dirty="0" smtClean="0"/>
                  <a:t>[Goldberg, </a:t>
                </a:r>
                <a:r>
                  <a:rPr lang="en-US" altLang="zh-CN" dirty="0" err="1" smtClean="0"/>
                  <a:t>Jerrum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and </a:t>
                </a:r>
                <a:r>
                  <a:rPr lang="en-US" altLang="zh-CN" dirty="0" smtClean="0"/>
                  <a:t>Paterson 2003]</a:t>
                </a:r>
              </a:p>
              <a:p>
                <a:r>
                  <a:rPr lang="en-US" altLang="zh-CN" dirty="0" smtClean="0"/>
                  <a:t>FPTAS </a:t>
                </a:r>
                <a:r>
                  <a:rPr lang="en-US" altLang="zh-CN" dirty="0"/>
                  <a:t>for Ferro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smtClean="0"/>
                  <a:t>for some ranges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.             [L., Wang </a:t>
                </a:r>
                <a:r>
                  <a:rPr lang="en-US" altLang="zh-CN" dirty="0"/>
                  <a:t>and </a:t>
                </a:r>
                <a:r>
                  <a:rPr lang="en-US" altLang="zh-CN" dirty="0" smtClean="0"/>
                  <a:t>Zhang 2013]</a:t>
                </a:r>
              </a:p>
              <a:p>
                <a:r>
                  <a:rPr lang="en-US" altLang="zh-CN" dirty="0" smtClean="0"/>
                  <a:t>It is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#BIS-hard </a:t>
                </a:r>
                <a:r>
                  <a:rPr lang="en-US" altLang="zh-CN" dirty="0" smtClean="0"/>
                  <a:t>for ferromagnetic </a:t>
                </a:r>
                <a:r>
                  <a:rPr lang="en-US" altLang="zh-CN" dirty="0" err="1" smtClean="0"/>
                  <a:t>Ising</a:t>
                </a:r>
                <a:r>
                  <a:rPr lang="en-US" altLang="zh-CN" dirty="0" smtClean="0"/>
                  <a:t> with inconsistent local fields. </a:t>
                </a:r>
                <a:r>
                  <a:rPr lang="en-US" altLang="zh-CN" dirty="0"/>
                  <a:t>[Goldberg, </a:t>
                </a:r>
                <a:r>
                  <a:rPr lang="en-US" altLang="zh-CN" dirty="0" err="1"/>
                  <a:t>Jerrum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2007]</a:t>
                </a:r>
              </a:p>
              <a:p>
                <a:r>
                  <a:rPr lang="en-US" altLang="zh-CN" dirty="0"/>
                  <a:t>For any Ferro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/>
                  <a:t>, there exists a threshold for external fields beyond which the problem is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#BIS-hard</a:t>
                </a:r>
                <a:r>
                  <a:rPr lang="en-US" altLang="zh-CN" dirty="0"/>
                  <a:t>. [Liu, L., Zhang 2014]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 r="-4000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2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Ferromagnetic two-spin systems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[Guo, L. 2016]: There is a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/>
                  <a:t> (as a function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 smtClean="0"/>
                  <a:t>) </a:t>
                </a:r>
              </a:p>
              <a:p>
                <a:r>
                  <a:rPr lang="en-US" altLang="zh-CN" dirty="0" smtClean="0"/>
                  <a:t>FPTAS if maximum degree is bounded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FPTAS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zh-CN" dirty="0" smtClean="0"/>
                  <a:t>  (no degree bounds)</a:t>
                </a:r>
              </a:p>
              <a:p>
                <a:r>
                  <a:rPr lang="en-US" altLang="zh-CN" dirty="0" smtClean="0"/>
                  <a:t>Conjecture: </a:t>
                </a:r>
                <a:r>
                  <a:rPr lang="en-US" altLang="zh-CN" dirty="0"/>
                  <a:t> FPTAS </a:t>
                </a:r>
                <a:r>
                  <a:rPr lang="en-US" altLang="zh-CN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Weak correlation decay  as long as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MCMC works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minimum degree is at least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zh-CN" altLang="en-US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Examples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Two state spin systems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Multi-spin </a:t>
            </a:r>
            <a:r>
              <a:rPr lang="en-US" altLang="zh-CN" dirty="0">
                <a:solidFill>
                  <a:srgbClr val="FF0000"/>
                </a:solidFill>
              </a:rPr>
              <a:t>systems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Multi-part </a:t>
            </a:r>
            <a:r>
              <a:rPr lang="en-US" altLang="zh-CN" dirty="0">
                <a:solidFill>
                  <a:srgbClr val="FF0000"/>
                </a:solidFill>
              </a:rPr>
              <a:t>systems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76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Coloring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There is always a solution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FPRAS 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 [</a:t>
                </a:r>
                <a:r>
                  <a:rPr lang="en-US" altLang="zh-CN" dirty="0" err="1"/>
                  <a:t>Vigoda</a:t>
                </a:r>
                <a:r>
                  <a:rPr lang="en-US" altLang="zh-CN" dirty="0"/>
                  <a:t> 99</a:t>
                </a:r>
                <a:r>
                  <a:rPr lang="en-US" altLang="zh-CN" dirty="0" smtClean="0"/>
                  <a:t>]</a:t>
                </a:r>
              </a:p>
              <a:p>
                <a:r>
                  <a:rPr lang="en-US" altLang="zh-CN" dirty="0" smtClean="0"/>
                  <a:t>FPTAS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&gt;2.8432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altLang="zh-CN" dirty="0" smtClean="0"/>
                  <a:t> [</a:t>
                </a:r>
                <a:r>
                  <a:rPr lang="en-US" altLang="zh-CN" dirty="0" err="1" smtClean="0"/>
                  <a:t>Gamarnik</a:t>
                </a:r>
                <a:r>
                  <a:rPr lang="en-US" altLang="zh-CN" dirty="0" smtClean="0"/>
                  <a:t>, Katz 07]</a:t>
                </a:r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FPTAS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&gt;2.</m:t>
                    </m:r>
                    <m: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581</m:t>
                    </m:r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  [L., Yin 2013] </a:t>
                </a:r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FPTAS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=4,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 [L., Yang, Zhang, Zhu 2017]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763000" cy="4525963"/>
              </a:xfrm>
              <a:blipFill>
                <a:blip r:embed="rId3"/>
                <a:stretch>
                  <a:fillRect l="-1599" t="-1617" r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upload.wikimedia.org/wikipedia/commons/thumb/9/90/Petersen_graph_3-coloring.svg/220px-Petersen_graph_3-colorin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19624"/>
            <a:ext cx="2095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4700" y="5181600"/>
                <a:ext cx="58293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800" dirty="0" smtClean="0"/>
                  <a:t>: number of colors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2800" dirty="0" smtClean="0"/>
                  <a:t>maximum degree of the graph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5181600"/>
                <a:ext cx="5829300" cy="954107"/>
              </a:xfrm>
              <a:prstGeom prst="rect">
                <a:avLst/>
              </a:prstGeom>
              <a:blipFill rotWithShape="0">
                <a:blip r:embed="rId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905000" y="2819400"/>
            <a:ext cx="5638800" cy="2133600"/>
          </a:xfrm>
          <a:prstGeom prst="roundRect">
            <a:avLst/>
          </a:prstGeom>
          <a:solidFill>
            <a:schemeClr val="bg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</a:rPr>
              <a:t>Potential Function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Multi-spin System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>
                    <a:latin typeface="Cambria Math" panose="02040503050406030204" pitchFamily="18" charset="0"/>
                  </a:rPr>
                  <a:t>Also called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(Pairwise) 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Markov Random 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Field</a:t>
                </a:r>
                <a:endParaRPr lang="en-US" altLang="zh-CN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We obtain an FPTAS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dirty="0" smtClean="0"/>
                  <a:t>Potts model:  inverse temperature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 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Previously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bSup>
                      </m:e>
                    </m:d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altLang="zh-CN" b="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52" t="-2830" r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676400" y="2743200"/>
            <a:ext cx="5638800" cy="2133600"/>
          </a:xfrm>
          <a:prstGeom prst="roundRect">
            <a:avLst/>
          </a:prstGeom>
          <a:solidFill>
            <a:schemeClr val="bg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More efficient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recursive function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Counting Edge Covers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set </a:t>
            </a:r>
            <a:r>
              <a:rPr lang="en-US" altLang="zh-CN" dirty="0"/>
              <a:t>of edges such that every vertex has at least </a:t>
            </a:r>
            <a:r>
              <a:rPr lang="en-US" altLang="zh-CN" dirty="0" smtClean="0"/>
              <a:t>one adjacent </a:t>
            </a:r>
            <a:r>
              <a:rPr lang="en-US" altLang="zh-CN" dirty="0"/>
              <a:t>edge in </a:t>
            </a:r>
            <a:r>
              <a:rPr lang="en-US" altLang="zh-CN" dirty="0" smtClean="0"/>
              <a:t>it</a:t>
            </a:r>
          </a:p>
          <a:p>
            <a:endParaRPr lang="en-US" altLang="zh-CN" dirty="0" smtClean="0"/>
          </a:p>
        </p:txBody>
      </p:sp>
      <p:sp>
        <p:nvSpPr>
          <p:cNvPr id="4" name="Arc 3"/>
          <p:cNvSpPr/>
          <p:nvPr/>
        </p:nvSpPr>
        <p:spPr bwMode="auto">
          <a:xfrm>
            <a:off x="3503386" y="3505200"/>
            <a:ext cx="896257" cy="2209800"/>
          </a:xfrm>
          <a:prstGeom prst="arc">
            <a:avLst>
              <a:gd name="adj1" fmla="val 6538577"/>
              <a:gd name="adj2" fmla="val 158251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86" y="3197251"/>
            <a:ext cx="3653971" cy="2365349"/>
            <a:chOff x="1371600" y="3349651"/>
            <a:chExt cx="4038600" cy="2365349"/>
          </a:xfrm>
        </p:grpSpPr>
        <p:sp>
          <p:nvSpPr>
            <p:cNvPr id="6" name="Oval 5"/>
            <p:cNvSpPr/>
            <p:nvPr/>
          </p:nvSpPr>
          <p:spPr bwMode="auto">
            <a:xfrm>
              <a:off x="1828800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371600" y="486625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8956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86200" y="5562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114800" y="3581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cxnSp>
          <p:nvCxnSpPr>
            <p:cNvPr id="12" name="Curved Connector 11"/>
            <p:cNvCxnSpPr>
              <a:stCxn id="6" idx="6"/>
              <a:endCxn id="8" idx="0"/>
            </p:cNvCxnSpPr>
            <p:nvPr/>
          </p:nvCxnSpPr>
          <p:spPr bwMode="auto">
            <a:xfrm>
              <a:off x="1981200" y="3733800"/>
              <a:ext cx="990600" cy="762000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Arc 12"/>
            <p:cNvSpPr/>
            <p:nvPr/>
          </p:nvSpPr>
          <p:spPr bwMode="auto">
            <a:xfrm>
              <a:off x="2947555" y="3349651"/>
              <a:ext cx="2400300" cy="2289149"/>
            </a:xfrm>
            <a:prstGeom prst="arc">
              <a:avLst>
                <a:gd name="adj1" fmla="val 29137"/>
                <a:gd name="adj2" fmla="val 589109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2990061" y="3657600"/>
              <a:ext cx="2420139" cy="1981200"/>
            </a:xfrm>
            <a:prstGeom prst="arc">
              <a:avLst>
                <a:gd name="adj1" fmla="val 11168468"/>
                <a:gd name="adj2" fmla="val 1600635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2971801" y="3581401"/>
              <a:ext cx="1905000" cy="2042916"/>
            </a:xfrm>
            <a:prstGeom prst="arc">
              <a:avLst>
                <a:gd name="adj1" fmla="val 5517999"/>
                <a:gd name="adj2" fmla="val 1090766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宋体" charset="-122"/>
              </a:endParaRPr>
            </a:p>
          </p:txBody>
        </p:sp>
      </p:grpSp>
      <p:sp>
        <p:nvSpPr>
          <p:cNvPr id="16" name="Arc 15"/>
          <p:cNvSpPr/>
          <p:nvPr/>
        </p:nvSpPr>
        <p:spPr bwMode="auto">
          <a:xfrm>
            <a:off x="1400629" y="3581400"/>
            <a:ext cx="827314" cy="2362200"/>
          </a:xfrm>
          <a:prstGeom prst="arc">
            <a:avLst>
              <a:gd name="adj1" fmla="val 11035128"/>
              <a:gd name="adj2" fmla="val 1597153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7" name="Arc 16"/>
          <p:cNvSpPr/>
          <p:nvPr/>
        </p:nvSpPr>
        <p:spPr bwMode="auto">
          <a:xfrm>
            <a:off x="1421710" y="4089308"/>
            <a:ext cx="4598089" cy="1397092"/>
          </a:xfrm>
          <a:prstGeom prst="arc">
            <a:avLst>
              <a:gd name="adj1" fmla="val 5277742"/>
              <a:gd name="adj2" fmla="val 10872204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2331357" y="4114800"/>
            <a:ext cx="3067957" cy="1981200"/>
          </a:xfrm>
          <a:prstGeom prst="arc">
            <a:avLst>
              <a:gd name="adj1" fmla="val 12672371"/>
              <a:gd name="adj2" fmla="val 1964485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9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Counting Edge Covers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set </a:t>
            </a:r>
            <a:r>
              <a:rPr lang="en-US" altLang="zh-CN" dirty="0"/>
              <a:t>of edges such that every vertex has at least </a:t>
            </a:r>
            <a:r>
              <a:rPr lang="en-US" altLang="zh-CN" dirty="0" smtClean="0"/>
              <a:t>one adjacent </a:t>
            </a:r>
            <a:r>
              <a:rPr lang="en-US" altLang="zh-CN" dirty="0"/>
              <a:t>edge in </a:t>
            </a:r>
            <a:r>
              <a:rPr lang="en-US" altLang="zh-CN" dirty="0" smtClean="0"/>
              <a:t>it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FPRAS for 3-regular graphs based </a:t>
            </a:r>
            <a:r>
              <a:rPr lang="en-US" altLang="zh-CN" dirty="0"/>
              <a:t>on </a:t>
            </a:r>
            <a:r>
              <a:rPr lang="en-US" altLang="zh-CN" dirty="0" smtClean="0"/>
              <a:t>Markov Chain </a:t>
            </a:r>
            <a:r>
              <a:rPr lang="en-US" altLang="zh-CN" dirty="0"/>
              <a:t>Monte </a:t>
            </a:r>
            <a:r>
              <a:rPr lang="en-US" altLang="zh-CN" dirty="0" smtClean="0"/>
              <a:t>Carlo[</a:t>
            </a:r>
            <a:r>
              <a:rPr lang="en-US" altLang="zh-CN" dirty="0" err="1" smtClean="0"/>
              <a:t>Bezakova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Rummler</a:t>
            </a:r>
            <a:r>
              <a:rPr lang="en-US" altLang="zh-CN" dirty="0" smtClean="0"/>
              <a:t> 2009]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FPTAS for general graphs. </a:t>
            </a:r>
            <a:r>
              <a:rPr lang="en-US" altLang="zh-CN" dirty="0"/>
              <a:t>[Lin, Liu, L. 2014]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2743200"/>
            <a:ext cx="5638800" cy="2133600"/>
          </a:xfrm>
          <a:prstGeom prst="roundRect">
            <a:avLst/>
          </a:prstGeom>
          <a:solidFill>
            <a:schemeClr val="bg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</a:rPr>
              <a:t>Computational Efficient Correlation Decay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Counting weighted Edge Covers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FPTAS for general </a:t>
            </a:r>
            <a:r>
              <a:rPr lang="en-US" altLang="zh-CN" dirty="0" smtClean="0">
                <a:solidFill>
                  <a:srgbClr val="FF0000"/>
                </a:solidFill>
              </a:rPr>
              <a:t>edge weighted graphs, given that the weights are bounded away from 0. </a:t>
            </a:r>
            <a:r>
              <a:rPr lang="en-US" altLang="zh-CN" dirty="0" smtClean="0"/>
              <a:t>[Liu</a:t>
            </a:r>
            <a:r>
              <a:rPr lang="en-US" altLang="zh-CN" dirty="0"/>
              <a:t>, L</a:t>
            </a:r>
            <a:r>
              <a:rPr lang="en-US" altLang="zh-CN" dirty="0" smtClean="0"/>
              <a:t>., Zhang </a:t>
            </a:r>
            <a:r>
              <a:rPr lang="en-US" altLang="zh-CN" dirty="0"/>
              <a:t>2014]</a:t>
            </a:r>
            <a:endParaRPr lang="zh-CN" alt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For exponential small weights, it becomes counting perfect </a:t>
            </a:r>
            <a:r>
              <a:rPr lang="en-US" altLang="zh-CN" dirty="0" err="1" smtClean="0"/>
              <a:t>matchings</a:t>
            </a:r>
            <a:r>
              <a:rPr lang="en-US" altLang="zh-CN" dirty="0" smtClean="0"/>
              <a:t> for general graphs.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Similar situation as counting weighted </a:t>
            </a:r>
            <a:r>
              <a:rPr lang="en-US" altLang="zh-CN" dirty="0" err="1" smtClean="0"/>
              <a:t>matchings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676400" y="2743200"/>
            <a:ext cx="5638800" cy="2133600"/>
          </a:xfrm>
          <a:prstGeom prst="roundRect">
            <a:avLst/>
          </a:prstGeom>
          <a:solidFill>
            <a:schemeClr val="bg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</a:rPr>
              <a:t>Potential Function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Counting Monotone CNF [Liu, L. 2015]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CNF formula is monotone if each variable appears positively. </a:t>
            </a:r>
          </a:p>
          <a:p>
            <a:r>
              <a:rPr lang="en-US" altLang="zh-CN" dirty="0" smtClean="0"/>
              <a:t>We give a FPTAS to count the number of solutions for a monotone CNF when each variable appears at most five times.</a:t>
            </a:r>
          </a:p>
          <a:p>
            <a:r>
              <a:rPr lang="en-US" altLang="zh-CN" dirty="0" smtClean="0"/>
              <a:t>It is NP-hard to approximately count if we allow a variable to appear six times.   </a:t>
            </a:r>
            <a:endParaRPr lang="zh-CN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2743200"/>
            <a:ext cx="5638800" cy="2133600"/>
          </a:xfrm>
          <a:prstGeom prst="roundRect">
            <a:avLst/>
          </a:prstGeom>
          <a:solidFill>
            <a:schemeClr val="bg2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Two-layer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</a:rPr>
              <a:t>recursive function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Probability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508919"/>
            <a:ext cx="22098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61728"/>
            <a:ext cx="4114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058" y="2467312"/>
            <a:ext cx="2743200" cy="38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#BIS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3100" dirty="0" smtClean="0"/>
              <a:t>Counting independent sets for bipartite graphs. </a:t>
            </a:r>
          </a:p>
          <a:p>
            <a:endParaRPr lang="en-US" altLang="zh-CN" sz="3100" dirty="0" smtClean="0"/>
          </a:p>
          <a:p>
            <a:r>
              <a:rPr lang="en-US" altLang="zh-CN" sz="3100" dirty="0" smtClean="0"/>
              <a:t>Conjectured </a:t>
            </a:r>
            <a:r>
              <a:rPr lang="en-US" altLang="zh-CN" sz="3100" dirty="0"/>
              <a:t>to be of intermediate </a:t>
            </a:r>
            <a:r>
              <a:rPr lang="en-US" altLang="zh-CN" sz="3100" dirty="0" smtClean="0"/>
              <a:t>complexity.</a:t>
            </a:r>
          </a:p>
          <a:p>
            <a:endParaRPr lang="en-US" altLang="zh-CN" sz="3100" dirty="0" smtClean="0"/>
          </a:p>
          <a:p>
            <a:r>
              <a:rPr lang="en-US" altLang="zh-CN" sz="3100" dirty="0" smtClean="0"/>
              <a:t>Plays </a:t>
            </a:r>
            <a:r>
              <a:rPr lang="en-US" altLang="zh-CN" sz="3100" dirty="0"/>
              <a:t>a similar role as the </a:t>
            </a:r>
            <a:r>
              <a:rPr lang="en-US" altLang="zh-CN" sz="3100" dirty="0" smtClean="0"/>
              <a:t>Unique Game </a:t>
            </a:r>
            <a:r>
              <a:rPr lang="en-US" altLang="zh-CN" sz="3100" dirty="0"/>
              <a:t>for optimization </a:t>
            </a:r>
            <a:r>
              <a:rPr lang="en-US" altLang="zh-CN" sz="3100" dirty="0" smtClean="0"/>
              <a:t>problems. </a:t>
            </a:r>
          </a:p>
          <a:p>
            <a:endParaRPr lang="en-US" altLang="zh-CN" sz="3100" dirty="0" smtClean="0"/>
          </a:p>
          <a:p>
            <a:r>
              <a:rPr lang="en-US" altLang="zh-CN" sz="3100" dirty="0" smtClean="0"/>
              <a:t>A </a:t>
            </a:r>
            <a:r>
              <a:rPr lang="en-US" altLang="zh-CN" sz="3100" dirty="0"/>
              <a:t>large number of other problems are proved to have the same complexity as </a:t>
            </a:r>
            <a:r>
              <a:rPr lang="en-US" altLang="zh-CN" sz="3100" dirty="0" smtClean="0"/>
              <a:t>#</a:t>
            </a:r>
            <a:r>
              <a:rPr lang="en-US" altLang="zh-CN" sz="3100" dirty="0"/>
              <a:t>BIS </a:t>
            </a:r>
            <a:r>
              <a:rPr lang="en-US" altLang="zh-CN" sz="3100" dirty="0" smtClean="0"/>
              <a:t>(#</a:t>
            </a:r>
            <a:r>
              <a:rPr lang="en-US" altLang="zh-CN" sz="3100" dirty="0"/>
              <a:t>BIS-equivalent) or at least as hard as </a:t>
            </a:r>
            <a:r>
              <a:rPr lang="en-US" altLang="zh-CN" sz="3100" dirty="0" smtClean="0"/>
              <a:t>#</a:t>
            </a:r>
            <a:r>
              <a:rPr lang="en-US" altLang="zh-CN" sz="3100" dirty="0"/>
              <a:t>BIS </a:t>
            </a:r>
            <a:r>
              <a:rPr lang="en-US" altLang="zh-CN" sz="3100" dirty="0" smtClean="0"/>
              <a:t>(#BIS-hard)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18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#BIS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sz="3100" dirty="0"/>
          </a:p>
          <a:p>
            <a:r>
              <a:rPr lang="en-US" altLang="zh-CN" sz="3100" dirty="0"/>
              <a:t>L</a:t>
            </a:r>
            <a:r>
              <a:rPr lang="en-US" altLang="zh-CN" sz="3100" dirty="0" smtClean="0"/>
              <a:t>ocal MCMCs mixes </a:t>
            </a:r>
            <a:r>
              <a:rPr lang="en-US" altLang="zh-CN" sz="3100" dirty="0"/>
              <a:t>slowly even </a:t>
            </a:r>
            <a:r>
              <a:rPr lang="en-US" altLang="zh-CN" sz="3100" dirty="0" smtClean="0"/>
              <a:t>on bipartite graphs.</a:t>
            </a:r>
          </a:p>
          <a:p>
            <a:r>
              <a:rPr lang="en-US" altLang="zh-CN" sz="3100" dirty="0" smtClean="0"/>
              <a:t>For NP-hardness of #IS, reduction from Max-CUT, which is always easy for </a:t>
            </a:r>
            <a:r>
              <a:rPr lang="en-US" altLang="zh-CN" sz="3100" dirty="0"/>
              <a:t>bipartite </a:t>
            </a:r>
            <a:r>
              <a:rPr lang="en-US" altLang="zh-CN" sz="3100" dirty="0" smtClean="0"/>
              <a:t>graphs.</a:t>
            </a:r>
          </a:p>
          <a:p>
            <a:r>
              <a:rPr lang="en-US" altLang="zh-CN" sz="3100" dirty="0" smtClean="0"/>
              <a:t>#</a:t>
            </a:r>
            <a:r>
              <a:rPr lang="en-US" altLang="zh-CN" sz="3100" dirty="0"/>
              <a:t>BIS with a maximum degree of 6 is already as hard as general #BIS (#BIS-hard). </a:t>
            </a:r>
            <a:r>
              <a:rPr lang="en-US" altLang="zh-CN" sz="3100" dirty="0" smtClean="0"/>
              <a:t>[CGGGJSV14]</a:t>
            </a:r>
          </a:p>
          <a:p>
            <a:r>
              <a:rPr lang="en-US" altLang="zh-CN" sz="3100" dirty="0" smtClean="0"/>
              <a:t>No </a:t>
            </a:r>
            <a:r>
              <a:rPr lang="en-US" altLang="zh-CN" sz="3100" dirty="0"/>
              <a:t>algorithmic evidence to distinguish </a:t>
            </a:r>
            <a:r>
              <a:rPr lang="en-US" altLang="zh-CN" sz="3100" dirty="0" smtClean="0"/>
              <a:t>#</a:t>
            </a:r>
            <a:r>
              <a:rPr lang="en-US" altLang="zh-CN" sz="3100" dirty="0"/>
              <a:t>BIS from </a:t>
            </a:r>
            <a:r>
              <a:rPr lang="en-US" altLang="zh-CN" sz="3100" dirty="0" smtClean="0"/>
              <a:t>#</a:t>
            </a:r>
            <a:r>
              <a:rPr lang="en-US" altLang="zh-CN" sz="3100" dirty="0"/>
              <a:t>IS.</a:t>
            </a:r>
          </a:p>
          <a:p>
            <a:endParaRPr lang="en-US" altLang="zh-CN" sz="3100" dirty="0"/>
          </a:p>
          <a:p>
            <a:endParaRPr lang="en-US" altLang="zh-CN" sz="31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8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00200" y="2087515"/>
            <a:ext cx="2895600" cy="411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Some </a:t>
            </a:r>
            <a:r>
              <a:rPr lang="en-US" altLang="zh-CN" dirty="0"/>
              <a:t>approximation  </a:t>
            </a:r>
            <a:r>
              <a:rPr lang="en-US" altLang="zh-CN" dirty="0" smtClean="0"/>
              <a:t>trichotomies </a:t>
            </a:r>
            <a:endParaRPr lang="zh-CN" altLang="en-US" dirty="0"/>
          </a:p>
        </p:txBody>
      </p:sp>
      <p:sp>
        <p:nvSpPr>
          <p:cNvPr id="5" name="Arc 4"/>
          <p:cNvSpPr/>
          <p:nvPr/>
        </p:nvSpPr>
        <p:spPr>
          <a:xfrm>
            <a:off x="1752600" y="4267200"/>
            <a:ext cx="2590800" cy="1676400"/>
          </a:xfrm>
          <a:prstGeom prst="arc">
            <a:avLst>
              <a:gd name="adj1" fmla="val 10862885"/>
              <a:gd name="adj2" fmla="val 215487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rc 6"/>
          <p:cNvSpPr/>
          <p:nvPr/>
        </p:nvSpPr>
        <p:spPr>
          <a:xfrm>
            <a:off x="1600200" y="3278881"/>
            <a:ext cx="2895600" cy="1293119"/>
          </a:xfrm>
          <a:prstGeom prst="arc">
            <a:avLst>
              <a:gd name="adj1" fmla="val 108745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4964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FPTAS/FPRAS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#BIS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51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#SAT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221728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Boolean CSP </a:t>
            </a:r>
            <a:r>
              <a:rPr lang="en-US" altLang="zh-CN" dirty="0" smtClean="0"/>
              <a:t>[Dyer</a:t>
            </a:r>
            <a:r>
              <a:rPr lang="en-US" altLang="zh-CN" dirty="0"/>
              <a:t>, </a:t>
            </a:r>
            <a:r>
              <a:rPr lang="en-US" altLang="zh-CN" dirty="0" smtClean="0"/>
              <a:t>Goldberg</a:t>
            </a:r>
            <a:r>
              <a:rPr lang="en-US" altLang="zh-CN" dirty="0"/>
              <a:t>, </a:t>
            </a:r>
            <a:r>
              <a:rPr lang="en-US" altLang="zh-CN" dirty="0" err="1" smtClean="0"/>
              <a:t>Jerrum</a:t>
            </a:r>
            <a:r>
              <a:rPr lang="en-US" altLang="zh-CN" dirty="0" smtClean="0"/>
              <a:t> 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Degree </a:t>
            </a:r>
            <a:r>
              <a:rPr lang="en-US" altLang="zh-CN" dirty="0"/>
              <a:t>bounded Boolean CSP </a:t>
            </a:r>
            <a:r>
              <a:rPr lang="en-US" altLang="zh-CN" dirty="0" smtClean="0"/>
              <a:t>[Dyer, Goldberg, </a:t>
            </a:r>
            <a:r>
              <a:rPr lang="en-US" altLang="zh-CN" dirty="0" err="1"/>
              <a:t>Jalsenius</a:t>
            </a:r>
            <a:r>
              <a:rPr lang="en-US" altLang="zh-CN" dirty="0"/>
              <a:t>, 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Richerby</a:t>
            </a:r>
            <a:r>
              <a:rPr lang="en-US" altLang="zh-CN" dirty="0" smtClean="0"/>
              <a:t> 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Conservative weighted Boolean </a:t>
            </a:r>
            <a:r>
              <a:rPr lang="en-US" altLang="zh-CN" dirty="0"/>
              <a:t>CSPs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Bulatov</a:t>
            </a:r>
            <a:r>
              <a:rPr lang="en-US" altLang="zh-CN" dirty="0"/>
              <a:t>, </a:t>
            </a:r>
            <a:r>
              <a:rPr lang="en-US" altLang="zh-CN" dirty="0" smtClean="0"/>
              <a:t>Dyer</a:t>
            </a:r>
            <a:r>
              <a:rPr lang="en-US" altLang="zh-CN" dirty="0"/>
              <a:t>, </a:t>
            </a:r>
            <a:r>
              <a:rPr lang="en-US" altLang="zh-CN" dirty="0" smtClean="0"/>
              <a:t>Goldberg</a:t>
            </a:r>
            <a:r>
              <a:rPr lang="en-US" altLang="zh-CN" dirty="0"/>
              <a:t>, </a:t>
            </a:r>
            <a:r>
              <a:rPr lang="en-US" altLang="zh-CN" dirty="0" err="1" smtClean="0"/>
              <a:t>Jerrum</a:t>
            </a:r>
            <a:r>
              <a:rPr lang="en-US" altLang="zh-CN" dirty="0"/>
              <a:t>, </a:t>
            </a:r>
            <a:r>
              <a:rPr lang="en-US" altLang="zh-CN" dirty="0" err="1" smtClean="0"/>
              <a:t>McQuillan</a:t>
            </a:r>
            <a:r>
              <a:rPr lang="en-US" altLang="zh-CN" dirty="0" smtClean="0"/>
              <a:t> 13]</a:t>
            </a:r>
          </a:p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8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#BIS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FPTAS for </a:t>
            </a:r>
            <a:r>
              <a:rPr lang="en-US" altLang="zh-CN" dirty="0" smtClean="0">
                <a:solidFill>
                  <a:srgbClr val="FF0000"/>
                </a:solidFill>
              </a:rPr>
              <a:t>#</a:t>
            </a:r>
            <a:r>
              <a:rPr lang="en-US" altLang="zh-CN" dirty="0">
                <a:solidFill>
                  <a:srgbClr val="FF0000"/>
                </a:solidFill>
              </a:rPr>
              <a:t>BIS when the maximum degree for one side is no larger than </a:t>
            </a:r>
            <a:r>
              <a:rPr lang="en-US" altLang="zh-CN" dirty="0" smtClean="0">
                <a:solidFill>
                  <a:srgbClr val="FF0000"/>
                </a:solidFill>
              </a:rPr>
              <a:t>5. [Liu, L.  2015]</a:t>
            </a:r>
          </a:p>
          <a:p>
            <a:r>
              <a:rPr lang="en-US" altLang="zh-CN" dirty="0" smtClean="0"/>
              <a:t>No </a:t>
            </a:r>
            <a:r>
              <a:rPr lang="en-US" altLang="zh-CN" dirty="0"/>
              <a:t>restriction for the degrees on the other </a:t>
            </a:r>
            <a:r>
              <a:rPr lang="en-US" altLang="zh-CN" dirty="0" smtClean="0"/>
              <a:t>side.</a:t>
            </a:r>
          </a:p>
          <a:p>
            <a:r>
              <a:rPr lang="en-US" altLang="zh-CN" dirty="0" smtClean="0"/>
              <a:t>Identical </a:t>
            </a:r>
            <a:r>
              <a:rPr lang="en-US" altLang="zh-CN" dirty="0"/>
              <a:t>to </a:t>
            </a:r>
            <a:r>
              <a:rPr lang="en-US" altLang="zh-CN" dirty="0" err="1"/>
              <a:t>Weitz's</a:t>
            </a:r>
            <a:r>
              <a:rPr lang="en-US" altLang="zh-CN" dirty="0"/>
              <a:t> algorithm for general </a:t>
            </a:r>
            <a:r>
              <a:rPr lang="en-US" altLang="zh-CN" dirty="0" smtClean="0"/>
              <a:t>#IS.</a:t>
            </a:r>
          </a:p>
          <a:p>
            <a:r>
              <a:rPr lang="en-US" altLang="zh-CN" dirty="0" smtClean="0"/>
              <a:t>Combine </a:t>
            </a:r>
            <a:r>
              <a:rPr lang="en-US" altLang="zh-CN" dirty="0"/>
              <a:t>two recursion steps </a:t>
            </a:r>
            <a:r>
              <a:rPr lang="en-US" altLang="zh-CN" dirty="0" smtClean="0"/>
              <a:t>into </a:t>
            </a:r>
            <a:r>
              <a:rPr lang="en-US" altLang="zh-CN" dirty="0"/>
              <a:t>one, and work with this two-layer recursion instead.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2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Two-layer </a:t>
            </a:r>
            <a:r>
              <a:rPr lang="en-US" altLang="zh-CN" dirty="0"/>
              <a:t>recursion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en-US" altLang="zh-CN" dirty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dirty="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dirty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dirty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R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CN" dirty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dirty="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dirty="0">
                                        <a:latin typeface="Cambria Math"/>
                                      </a:rPr>
                                      <m:t>G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dirty="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en-US" altLang="zh-CN" dirty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1+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dirty="0"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altLang="zh-CN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dirty="0">
                                                    <a:latin typeface="Cambria Math"/>
                                                  </a:rPr>
                                                  <m:t>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 dirty="0">
                                                    <a:latin typeface="Cambria Math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dirty="0">
                                                    <a:latin typeface="Cambria Math"/>
                                                  </a:rPr>
                                                  <m:t>v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 dirty="0">
                                                    <a:latin typeface="Cambria Math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Define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1+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dirty="0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dirty="0" smtClean="0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i="1" dirty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1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Choice of the Potential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 smtClean="0"/>
                  <a:t>Recall: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1+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b="0" i="1" dirty="0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i="1" dirty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Φ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𝑓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∏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 dirty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dirty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num>
                            <m:den>
                              <m:r>
                                <a:rPr lang="en-US" altLang="zh-CN" i="1" dirty="0">
                                  <a:latin typeface="Cambria Math"/>
                                </a:rPr>
                                <m:t>1+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b="0" i="1" dirty="0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zh-CN" i="1" dirty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i="1" dirty="0">
                                          <a:latin typeface="Cambria Math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 dirty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dirty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Choose: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</a:rPr>
                          <m:t>𝐿𝑜𝑔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5410200"/>
                <a:ext cx="1901931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𝐿𝑜𝑔</m:t>
                      </m:r>
                      <m:nary>
                        <m:naryPr>
                          <m:chr m:val="∏"/>
                          <m:ctrlP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CN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410200"/>
                <a:ext cx="1901931" cy="9081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𝐿𝑜𝑔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altLang="zh-CN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</a:rPr>
                      <m:t>≜</m:t>
                    </m:r>
                    <m:nary>
                      <m:naryPr>
                        <m:chr m:val="∏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latin typeface="Cambria Math"/>
                          </a:rPr>
                          <m:t>𝑖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Φ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𝑓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/>
                          </a:rPr>
                          <m:t>𝐿𝑜𝑔</m:t>
                        </m:r>
                      </m:e>
                    </m:nary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Symmetrize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get a function with a single variable </a:t>
                </a:r>
              </a:p>
              <a:p>
                <a:r>
                  <a:rPr lang="en-US" altLang="zh-CN" dirty="0" smtClean="0"/>
                  <a:t>It works!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1630" r="-1704" b="-2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9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Adaptive </a:t>
            </a:r>
            <a:r>
              <a:rPr lang="en-US" altLang="zh-CN" dirty="0" smtClean="0">
                <a:latin typeface="Cambria Math" panose="02040503050406030204" pitchFamily="18" charset="0"/>
              </a:rPr>
              <a:t>Truncation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v</m:t>
                        </m:r>
                      </m:e>
                    </m:d>
                    <m:r>
                      <a:rPr lang="en-US" altLang="zh-CN" dirty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i="1" dirty="0">
                            <a:latin typeface="Cambria Math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/>
                                  </a:rPr>
                                  <m:t>1+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zh-CN" i="1" dirty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altLang="zh-CN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1+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dirty="0"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altLang="zh-CN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dirty="0">
                                                    <a:latin typeface="Cambria Math"/>
                                                  </a:rPr>
                                                  <m:t>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 dirty="0">
                                                    <a:latin typeface="Cambria Math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dirty="0">
                                                    <a:latin typeface="Cambria Math"/>
                                                  </a:rPr>
                                                  <m:t>v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 dirty="0">
                                                    <a:latin typeface="Cambria Math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zh-CN" i="1" dirty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𝑑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 smtClean="0"/>
                  <a:t>is bounded by 4 but there is no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smtClean="0"/>
                  <a:t>may even </a:t>
                </a:r>
                <a:r>
                  <a:rPr lang="en-US" altLang="zh-CN" dirty="0" smtClean="0"/>
                  <a:t>be super constant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Computational </a:t>
                </a:r>
                <a:r>
                  <a:rPr lang="en-US" altLang="zh-CN" dirty="0" smtClean="0"/>
                  <a:t>efficient correlation decay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7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Concluding Remarks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Algorithm design part is kind of standard. </a:t>
            </a:r>
            <a:endParaRPr lang="en-US" altLang="zh-CN" dirty="0"/>
          </a:p>
          <a:p>
            <a:r>
              <a:rPr lang="en-US" altLang="zh-CN" dirty="0" smtClean="0"/>
              <a:t>The over framework for the analysis is the same. </a:t>
            </a:r>
          </a:p>
          <a:p>
            <a:r>
              <a:rPr lang="en-US" altLang="zh-CN" dirty="0"/>
              <a:t>A number of techniques </a:t>
            </a:r>
            <a:r>
              <a:rPr lang="en-US" altLang="zh-CN" dirty="0" smtClean="0"/>
              <a:t>and tools have </a:t>
            </a:r>
            <a:r>
              <a:rPr lang="en-US" altLang="zh-CN" dirty="0"/>
              <a:t>been developed to </a:t>
            </a:r>
            <a:r>
              <a:rPr lang="en-US" altLang="zh-CN" dirty="0" smtClean="0"/>
              <a:t>the analysis. </a:t>
            </a:r>
          </a:p>
          <a:p>
            <a:r>
              <a:rPr lang="en-US" altLang="zh-CN" dirty="0" smtClean="0"/>
              <a:t>However, it </a:t>
            </a:r>
            <a:r>
              <a:rPr lang="en-US" altLang="zh-CN" dirty="0"/>
              <a:t>is still </a:t>
            </a:r>
            <a:r>
              <a:rPr lang="en-US" altLang="zh-CN" dirty="0" smtClean="0"/>
              <a:t>very challenging to prove and many problems remains open. 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3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Q &amp; 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2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Probability </a:t>
            </a:r>
          </a:p>
          <a:p>
            <a:r>
              <a:rPr lang="en-US" altLang="zh-CN" dirty="0" smtClean="0"/>
              <a:t>Partition function on statistical physics </a:t>
            </a:r>
          </a:p>
          <a:p>
            <a:endParaRPr lang="en-US" altLang="zh-CN" dirty="0" smtClean="0"/>
          </a:p>
        </p:txBody>
      </p:sp>
      <p:pic>
        <p:nvPicPr>
          <p:cNvPr id="4" name="Picture 4" descr="http://www.lps.u-psud.fr/IMG/jpg_tubev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480"/>
            <a:ext cx="369454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pin system with dipole-dipole inter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" y="3538867"/>
            <a:ext cx="35052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Probability</a:t>
            </a:r>
          </a:p>
          <a:p>
            <a:r>
              <a:rPr lang="en-US" altLang="zh-CN" dirty="0" smtClean="0"/>
              <a:t>Partition function on statistical physics </a:t>
            </a:r>
          </a:p>
          <a:p>
            <a:r>
              <a:rPr lang="en-US" altLang="zh-CN" dirty="0"/>
              <a:t>Inference on </a:t>
            </a:r>
            <a:r>
              <a:rPr lang="zh-CN" altLang="en-US" dirty="0"/>
              <a:t>Graphical </a:t>
            </a:r>
            <a:r>
              <a:rPr lang="zh-CN" altLang="en-US" dirty="0" smtClean="0"/>
              <a:t>Models</a:t>
            </a:r>
            <a:endParaRPr lang="en-US" altLang="zh-C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98" y="3581400"/>
            <a:ext cx="36941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learning.cis.upenn.edu/cis520_fall2009/uploads/Lectures/bn_c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2265872" cy="30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5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Probability</a:t>
            </a:r>
          </a:p>
          <a:p>
            <a:r>
              <a:rPr lang="en-US" altLang="zh-CN" dirty="0" smtClean="0"/>
              <a:t>Partition function on statistical physics </a:t>
            </a:r>
          </a:p>
          <a:p>
            <a:r>
              <a:rPr lang="en-US" altLang="zh-CN" dirty="0"/>
              <a:t>Inference on </a:t>
            </a:r>
            <a:r>
              <a:rPr lang="zh-CN" altLang="en-US" dirty="0"/>
              <a:t>Graphical </a:t>
            </a:r>
            <a:r>
              <a:rPr lang="zh-CN" altLang="en-US" dirty="0" smtClean="0"/>
              <a:t>Models</a:t>
            </a:r>
            <a:endParaRPr lang="en-US" altLang="zh-CN" dirty="0" smtClean="0"/>
          </a:p>
          <a:p>
            <a:r>
              <a:rPr lang="en-US" altLang="zh-CN" dirty="0" smtClean="0"/>
              <a:t>Volume estimation and numerical integration </a:t>
            </a:r>
            <a:endParaRPr lang="en-US" altLang="zh-CN" dirty="0"/>
          </a:p>
        </p:txBody>
      </p:sp>
      <p:sp>
        <p:nvSpPr>
          <p:cNvPr id="6" name="AutoShape 2" descr="Image result for numerical integration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75758"/>
            <a:ext cx="303413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463"/>
            <a:ext cx="3842586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 Problems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Probability </a:t>
            </a:r>
          </a:p>
          <a:p>
            <a:r>
              <a:rPr lang="en-US" altLang="zh-CN" dirty="0" smtClean="0"/>
              <a:t>Partition function on statistical physics </a:t>
            </a:r>
          </a:p>
          <a:p>
            <a:r>
              <a:rPr lang="en-US" altLang="zh-CN" dirty="0"/>
              <a:t>Inference on </a:t>
            </a:r>
            <a:r>
              <a:rPr lang="zh-CN" altLang="en-US" dirty="0"/>
              <a:t>Graphical </a:t>
            </a:r>
            <a:r>
              <a:rPr lang="zh-CN" altLang="en-US" dirty="0" smtClean="0"/>
              <a:t>Models</a:t>
            </a:r>
            <a:endParaRPr lang="en-US" altLang="zh-CN" dirty="0" smtClean="0"/>
          </a:p>
          <a:p>
            <a:r>
              <a:rPr lang="en-US" altLang="zh-CN" dirty="0"/>
              <a:t>Volume estimation and numerical integration </a:t>
            </a:r>
          </a:p>
          <a:p>
            <a:r>
              <a:rPr lang="en-US" altLang="zh-CN" dirty="0"/>
              <a:t>Query on probabilistic </a:t>
            </a:r>
            <a:r>
              <a:rPr lang="en-US" altLang="zh-CN" dirty="0" smtClean="0"/>
              <a:t>database</a:t>
            </a:r>
          </a:p>
          <a:p>
            <a:r>
              <a:rPr lang="en-US" altLang="zh-CN" dirty="0" smtClean="0"/>
              <a:t>Optimization </a:t>
            </a:r>
            <a:r>
              <a:rPr lang="en-US" altLang="zh-CN" dirty="0"/>
              <a:t>on </a:t>
            </a:r>
            <a:r>
              <a:rPr lang="en-US" altLang="zh-CN" dirty="0" smtClean="0"/>
              <a:t>stochastic </a:t>
            </a:r>
            <a:r>
              <a:rPr lang="en-US" altLang="zh-CN" dirty="0"/>
              <a:t>model </a:t>
            </a:r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89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Approximate Counting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 smtClean="0"/>
                  <a:t> be an approximation parameter and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 the correct counting number of the instance, the algorithm returns a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dirty="0"/>
                  <a:t>, in time </a:t>
                </a:r>
                <a:r>
                  <a:rPr lang="en-US" altLang="zh-CN" dirty="0" smtClean="0"/>
                  <a:t>ploy(</a:t>
                </a:r>
                <a:r>
                  <a:rPr lang="zh-CN" altLang="en-US" dirty="0"/>
                  <a:t>𝑛</a:t>
                </a:r>
                <a:r>
                  <a:rPr lang="en-US" altLang="zh-CN" dirty="0"/>
                  <a:t>,1/</a:t>
                </a:r>
                <a:r>
                  <a:rPr lang="zh-CN" altLang="en-US" dirty="0"/>
                  <a:t>𝜖</a:t>
                </a:r>
                <a:r>
                  <a:rPr lang="en-US" altLang="zh-CN" dirty="0"/>
                  <a:t>). </a:t>
                </a:r>
              </a:p>
              <a:p>
                <a:r>
                  <a:rPr lang="en-US" altLang="zh-CN" dirty="0" smtClean="0"/>
                  <a:t>Fully </a:t>
                </a:r>
                <a:r>
                  <a:rPr lang="en-US" altLang="zh-CN" dirty="0"/>
                  <a:t>polynomial-time approximation scheme (FPTAS).</a:t>
                </a:r>
              </a:p>
              <a:p>
                <a:r>
                  <a:rPr lang="en-US" altLang="zh-CN" dirty="0"/>
                  <a:t>Fully polynomial-time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randomized </a:t>
                </a:r>
                <a:r>
                  <a:rPr lang="en-US" altLang="zh-CN" dirty="0"/>
                  <a:t>approximation scheme (FP</a:t>
                </a:r>
                <a:r>
                  <a:rPr lang="en-US" altLang="zh-CN" dirty="0">
                    <a:solidFill>
                      <a:srgbClr val="CC0000"/>
                    </a:solidFill>
                  </a:rPr>
                  <a:t>R</a:t>
                </a:r>
                <a:r>
                  <a:rPr lang="en-US" altLang="zh-CN" dirty="0"/>
                  <a:t>AS) is its randomized version.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876800"/>
              </a:xfrm>
              <a:blipFill rotWithShape="0">
                <a:blip r:embed="rId3"/>
                <a:stretch>
                  <a:fillRect l="-1614" t="-1500" r="-2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Microsoft Office PowerPoint</Application>
  <PresentationFormat>On-screen Show (4:3)</PresentationFormat>
  <Paragraphs>332</Paragraphs>
  <Slides>49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宋体</vt:lpstr>
      <vt:lpstr>Arial</vt:lpstr>
      <vt:lpstr>Calibri</vt:lpstr>
      <vt:lpstr>Cambria Math</vt:lpstr>
      <vt:lpstr>Tahoma</vt:lpstr>
      <vt:lpstr>Office Theme</vt:lpstr>
      <vt:lpstr> Approximate Counting via Correlation Decay</vt:lpstr>
      <vt:lpstr>Outline</vt:lpstr>
      <vt:lpstr>Counting Problems</vt:lpstr>
      <vt:lpstr>Counting Problems</vt:lpstr>
      <vt:lpstr>Counting Problems</vt:lpstr>
      <vt:lpstr>Counting Problems</vt:lpstr>
      <vt:lpstr>Counting Problems</vt:lpstr>
      <vt:lpstr>Counting Problems</vt:lpstr>
      <vt:lpstr>Approximate Counting</vt:lpstr>
      <vt:lpstr>Counting vs Distribution</vt:lpstr>
      <vt:lpstr>Counting vs Distribution</vt:lpstr>
      <vt:lpstr>Outline</vt:lpstr>
      <vt:lpstr>Computation Tree </vt:lpstr>
      <vt:lpstr>An example of independent sets </vt:lpstr>
      <vt:lpstr>Computation Tree </vt:lpstr>
      <vt:lpstr>Correlation Decay</vt:lpstr>
      <vt:lpstr>Computational Efficient Correlation Decay </vt:lpstr>
      <vt:lpstr>Proof Sketch for Correlation Decay </vt:lpstr>
      <vt:lpstr>Potential Function</vt:lpstr>
      <vt:lpstr>Outline</vt:lpstr>
      <vt:lpstr>Spin Systems</vt:lpstr>
      <vt:lpstr>Spin Systems</vt:lpstr>
      <vt:lpstr>Constraint Satisfaction Problems</vt:lpstr>
      <vt:lpstr>Two-State Spin System</vt:lpstr>
      <vt:lpstr>Uniqueness Condition</vt:lpstr>
      <vt:lpstr>Hardcore Model [Weitz 2006]</vt:lpstr>
      <vt:lpstr>Ising Model  [Sinclair, Srivastava, and Thurley 2011]</vt:lpstr>
      <vt:lpstr>General cases[Li, L., Yin 2012,13]</vt:lpstr>
      <vt:lpstr>Correlation decay for #IS</vt:lpstr>
      <vt:lpstr>Correlation decay for #IS (cont.)</vt:lpstr>
      <vt:lpstr>Ferromagnetic two-spin systems</vt:lpstr>
      <vt:lpstr>Ferromagnetic two-spin systems</vt:lpstr>
      <vt:lpstr>More Examples</vt:lpstr>
      <vt:lpstr>Coloring</vt:lpstr>
      <vt:lpstr>Multi-spin System</vt:lpstr>
      <vt:lpstr>Counting Edge Covers</vt:lpstr>
      <vt:lpstr>Counting Edge Covers</vt:lpstr>
      <vt:lpstr>Counting weighted Edge Covers</vt:lpstr>
      <vt:lpstr>Counting Monotone CNF [Liu, L. 2015]</vt:lpstr>
      <vt:lpstr>#BIS</vt:lpstr>
      <vt:lpstr>#BIS</vt:lpstr>
      <vt:lpstr>Some approximation  trichotomies </vt:lpstr>
      <vt:lpstr>#BIS</vt:lpstr>
      <vt:lpstr>Two-layer recursion</vt:lpstr>
      <vt:lpstr>Choice of the Potential Function</vt:lpstr>
      <vt:lpstr>PowerPoint Presentation</vt:lpstr>
      <vt:lpstr>Adaptive Truncation </vt:lpstr>
      <vt:lpstr>Concluding Remarks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2013-10-23T01:41:03Z</dcterms:created>
  <dcterms:modified xsi:type="dcterms:W3CDTF">2017-05-08T04:41:27Z</dcterms:modified>
</cp:coreProperties>
</file>