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41" r:id="rId2"/>
    <p:sldId id="1044" r:id="rId3"/>
    <p:sldId id="1158" r:id="rId4"/>
    <p:sldId id="1189" r:id="rId5"/>
    <p:sldId id="1048" r:id="rId6"/>
    <p:sldId id="1045" r:id="rId7"/>
    <p:sldId id="1051" r:id="rId8"/>
    <p:sldId id="1050" r:id="rId9"/>
    <p:sldId id="1191" r:id="rId10"/>
    <p:sldId id="1123" r:id="rId11"/>
    <p:sldId id="1193" r:id="rId12"/>
    <p:sldId id="1195" r:id="rId13"/>
    <p:sldId id="1181" r:id="rId14"/>
    <p:sldId id="1182" r:id="rId15"/>
    <p:sldId id="1047" r:id="rId16"/>
    <p:sldId id="1146" r:id="rId17"/>
    <p:sldId id="1161" r:id="rId18"/>
    <p:sldId id="1147" r:id="rId19"/>
    <p:sldId id="1148" r:id="rId20"/>
    <p:sldId id="1058" r:id="rId21"/>
    <p:sldId id="1114" r:id="rId22"/>
    <p:sldId id="1196" r:id="rId23"/>
    <p:sldId id="1198" r:id="rId24"/>
    <p:sldId id="1201" r:id="rId25"/>
    <p:sldId id="1202" r:id="rId26"/>
    <p:sldId id="1204" r:id="rId27"/>
    <p:sldId id="1205" r:id="rId28"/>
    <p:sldId id="1206" r:id="rId29"/>
    <p:sldId id="1208" r:id="rId30"/>
    <p:sldId id="1207" r:id="rId31"/>
    <p:sldId id="1209" r:id="rId32"/>
    <p:sldId id="1210" r:id="rId33"/>
    <p:sldId id="1197" r:id="rId34"/>
    <p:sldId id="1211" r:id="rId35"/>
    <p:sldId id="1203" r:id="rId36"/>
    <p:sldId id="1200" r:id="rId37"/>
    <p:sldId id="1199" r:id="rId38"/>
    <p:sldId id="1183" r:id="rId39"/>
  </p:sldIdLst>
  <p:sldSz cx="9144000" cy="6858000" type="screen4x3"/>
  <p:notesSz cx="7023100" cy="93091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4896" autoAdjust="0"/>
  </p:normalViewPr>
  <p:slideViewPr>
    <p:cSldViewPr>
      <p:cViewPr varScale="1">
        <p:scale>
          <a:sx n="58" d="100"/>
          <a:sy n="58" d="100"/>
        </p:scale>
        <p:origin x="14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527597-595E-400C-AF85-6BA879B6B5A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7C7A9B-412B-41A7-B6D0-9982A1B0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1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immediate 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go into detail here about the connections between virtual value and revenue.  See Matt’s tutorial for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1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  <a:p>
            <a:r>
              <a:rPr lang="en-US" dirty="0"/>
              <a:t>Also note: threshold p depends on the set of distributions, but not the arrival order!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this price of 40 is not optimal (80 is better).  But we present this argument because it extends directly to the probabilistic case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8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linearity of expectation trick.</a:t>
            </a:r>
          </a:p>
          <a:p>
            <a:r>
              <a:rPr lang="en-US" dirty="0"/>
              <a:t>-&gt; Idea: if prob of not selling is high, then prob. that max-valued player can buy is high.  Since expected value of max-valued player is high, and price is low, surplus must be high!</a:t>
            </a:r>
          </a:p>
          <a:p>
            <a:r>
              <a:rPr lang="en-US" dirty="0"/>
              <a:t>[ equality: independence, and doesn’t depend on value.  Next line: dominance.  Then just take the sum.  ]</a:t>
            </a:r>
          </a:p>
          <a:p>
            <a:r>
              <a:rPr lang="en-US" dirty="0"/>
              <a:t>Note: x^+ == max{x, 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k is greater than 1, the problem gets EASIER.  Why? Concentration (</a:t>
            </a:r>
            <a:r>
              <a:rPr lang="en-US" dirty="0" err="1"/>
              <a:t>Hoeffding</a:t>
            </a:r>
            <a:r>
              <a:rPr lang="en-US" dirty="0"/>
              <a:t> inequality).  Get tight bound up to logs.</a:t>
            </a:r>
          </a:p>
          <a:p>
            <a:r>
              <a:rPr lang="en-US" dirty="0"/>
              <a:t>Can interpret as: come up with right threshold for a fractional relaxation of the problem, and the canonical rounding doesn’t do too badly.</a:t>
            </a:r>
          </a:p>
          <a:p>
            <a:r>
              <a:rPr lang="en-US" dirty="0"/>
              <a:t>Note: revenue is at least p * (k – blah), and buyer surplus is at least (OPT – </a:t>
            </a:r>
            <a:r>
              <a:rPr lang="en-US" dirty="0" err="1"/>
              <a:t>kp</a:t>
            </a:r>
            <a:r>
              <a:rPr lang="en-US" dirty="0"/>
              <a:t>).  </a:t>
            </a:r>
          </a:p>
          <a:p>
            <a:r>
              <a:rPr lang="en-US" dirty="0"/>
              <a:t>Idea of Alaei improvement: same approach, but do the randomized rounding more carefully.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4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literature on this…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4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2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prophet inequality as a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Boxes arrive and are opened one by one.</a:t>
            </a:r>
          </a:p>
          <a:p>
            <a:r>
              <a:rPr lang="en-US" dirty="0"/>
              <a:t>Gambler chooses whether to keep the prize (end game), or move on.</a:t>
            </a:r>
          </a:p>
          <a:p>
            <a:r>
              <a:rPr lang="en-US" dirty="0"/>
              <a:t>The distributions from which prizes are drawn are known in advance.  Independent across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0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60.png"/><Relationship Id="rId5" Type="http://schemas.openxmlformats.org/officeDocument/2006/relationships/image" Target="../media/image5.wmf"/><Relationship Id="rId10" Type="http://schemas.openxmlformats.org/officeDocument/2006/relationships/image" Target="../media/image150.png"/><Relationship Id="rId4" Type="http://schemas.openxmlformats.org/officeDocument/2006/relationships/image" Target="../media/image4.wmf"/><Relationship Id="rId9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1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3.png"/><Relationship Id="rId5" Type="http://schemas.openxmlformats.org/officeDocument/2006/relationships/image" Target="../media/image5.wmf"/><Relationship Id="rId10" Type="http://schemas.openxmlformats.org/officeDocument/2006/relationships/image" Target="../media/image33.png"/><Relationship Id="rId4" Type="http://schemas.openxmlformats.org/officeDocument/2006/relationships/image" Target="../media/image4.wmf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jf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anupamg/ipco17/ipco-talk3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40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fif"/><Relationship Id="rId5" Type="http://schemas.openxmlformats.org/officeDocument/2006/relationships/image" Target="../media/image36.png"/><Relationship Id="rId4" Type="http://schemas.openxmlformats.org/officeDocument/2006/relationships/image" Target="../media/image42.jf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40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fif"/><Relationship Id="rId5" Type="http://schemas.openxmlformats.org/officeDocument/2006/relationships/image" Target="../media/image36.png"/><Relationship Id="rId4" Type="http://schemas.openxmlformats.org/officeDocument/2006/relationships/image" Target="../media/image42.jf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40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fif"/><Relationship Id="rId5" Type="http://schemas.openxmlformats.org/officeDocument/2006/relationships/image" Target="../media/image36.png"/><Relationship Id="rId4" Type="http://schemas.openxmlformats.org/officeDocument/2006/relationships/image" Target="../media/image42.jf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95400"/>
            <a:ext cx="9144000" cy="2308225"/>
          </a:xfrm>
          <a:solidFill>
            <a:schemeClr val="accent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/>
              <a:t>Prophet </a:t>
            </a:r>
            <a:r>
              <a:rPr lang="en-US" sz="4000" dirty="0" smtClean="0"/>
              <a:t>Inequality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&amp; Secretary Problem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4038600"/>
            <a:ext cx="8153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small" dirty="0"/>
              <a:t>Nick </a:t>
            </a:r>
            <a:r>
              <a:rPr lang="en-US" sz="2800" cap="small" dirty="0" smtClean="0"/>
              <a:t> Gravin,  </a:t>
            </a:r>
            <a:r>
              <a:rPr lang="en-US" sz="2400" cap="small" dirty="0" smtClean="0"/>
              <a:t>ITCS   </a:t>
            </a:r>
            <a:r>
              <a:rPr lang="en-US" sz="2400" cap="small" dirty="0"/>
              <a:t>SHUFE</a:t>
            </a:r>
            <a:endParaRPr lang="en-US" sz="2800" cap="small" dirty="0"/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66800" y="4648200"/>
            <a:ext cx="80772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990600" y="5562601"/>
            <a:ext cx="7162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2548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40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Lower Bound: 2 is Tight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5272" y="34512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  w</a:t>
                </a:r>
                <a:r>
                  <a:rPr lang="en-US" dirty="0" err="1"/>
                  <a:t>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0  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blipFill>
                <a:blip r:embed="rId3"/>
                <a:stretch>
                  <a:fillRect l="-3478" r="-391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05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Optimal online policy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1600200"/>
                <a:ext cx="81534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</a:pPr>
                <a:r>
                  <a:rPr lang="en-US" sz="2800" dirty="0" smtClean="0"/>
                  <a:t>What is optimal online algorithm?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 smtClean="0"/>
                  <a:t>If we get to box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before j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are irrelevant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Threshold </a:t>
                </a:r>
                <a:r>
                  <a:rPr lang="en-US" sz="2800" dirty="0" smtClean="0"/>
                  <a:t>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@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: stop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153400" cy="2000548"/>
              </a:xfrm>
              <a:prstGeom prst="rect">
                <a:avLst/>
              </a:prstGeom>
              <a:blipFill>
                <a:blip r:embed="rId3"/>
                <a:stretch>
                  <a:fillRect l="-1571" t="-3049" b="-79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038600"/>
                <a:ext cx="8153400" cy="259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</a:pPr>
                <a:r>
                  <a:rPr lang="en-US" sz="2800" dirty="0" smtClean="0"/>
                  <a:t>How to find optimal thesholds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 smtClean="0"/>
                  <a:t>  --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is better than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expected future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Backward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38600"/>
                <a:ext cx="8153400" cy="2590581"/>
              </a:xfrm>
              <a:prstGeom prst="rect">
                <a:avLst/>
              </a:prstGeom>
              <a:blipFill>
                <a:blip r:embed="rId4"/>
                <a:stretch>
                  <a:fillRect l="-1571" t="-2358" b="-33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6324600" y="4649008"/>
                <a:ext cx="1371600" cy="456392"/>
              </a:xfrm>
              <a:prstGeom prst="wedgeRectCallout">
                <a:avLst>
                  <a:gd name="adj1" fmla="val 1361"/>
                  <a:gd name="adj2" fmla="val 132435"/>
                </a:avLst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49008"/>
                <a:ext cx="1371600" cy="456392"/>
              </a:xfrm>
              <a:prstGeom prst="wedgeRectCallout">
                <a:avLst>
                  <a:gd name="adj1" fmla="val 1361"/>
                  <a:gd name="adj2" fmla="val 132435"/>
                </a:avLst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715000" y="5791200"/>
            <a:ext cx="1524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25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Online Optimum (cons)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1600200"/>
                <a:ext cx="81534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 smtClean="0"/>
                  <a:t>Thresholds change (decrease) with time.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Non trivial functions of the distributions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 smtClean="0"/>
                  <a:t>To find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we need to know arrival order.</a:t>
                </a: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 smtClean="0"/>
                  <a:t>Prophet inequality: 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offline optimum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/>
                  <a:t>) – arrival order irrelevant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Online ½ -competitive policy does not know the order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153400" cy="4708981"/>
              </a:xfrm>
              <a:prstGeom prst="rect">
                <a:avLst/>
              </a:prstGeom>
              <a:blipFill>
                <a:blip r:embed="rId3"/>
                <a:stretch>
                  <a:fillRect l="-1571" t="-14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8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288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Application: Posted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A mechanism design problem: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1 item to sell, n buyers, independent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Buyers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arrive sequentially</a:t>
                </a:r>
                <a:r>
                  <a:rPr lang="en-US" sz="2400" dirty="0"/>
                  <a:t>, in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arbitrary order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each buyer: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interact according to some protocol, decide whether or not to trade, and at what price.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blipFill>
                <a:blip r:embed="rId3"/>
                <a:stretch>
                  <a:fillRect l="-1617" t="-274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2808" y="4953000"/>
            <a:ext cx="79173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Corollary of 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Posting an appropriate </a:t>
            </a:r>
            <a:r>
              <a:rPr lang="en-US" sz="2400" dirty="0">
                <a:solidFill>
                  <a:srgbClr val="C00000"/>
                </a:solidFill>
              </a:rPr>
              <a:t>take-it-or-leave-it price</a:t>
            </a:r>
            <a:r>
              <a:rPr lang="en-US" sz="2400" dirty="0">
                <a:solidFill>
                  <a:schemeClr val="tx1"/>
                </a:solidFill>
              </a:rPr>
              <a:t> yields at least half of the expected optimal social welfare.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808" y="6167735"/>
            <a:ext cx="79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[Hajiaghayi Kleinberg </a:t>
            </a:r>
            <a:r>
              <a:rPr lang="en-US" sz="2400" dirty="0" err="1">
                <a:solidFill>
                  <a:schemeClr val="accent1"/>
                </a:solidFill>
              </a:rPr>
              <a:t>Sandholm</a:t>
            </a:r>
            <a:r>
              <a:rPr lang="en-US" sz="2400" dirty="0">
                <a:solidFill>
                  <a:schemeClr val="accent1"/>
                </a:solidFill>
              </a:rPr>
              <a:t> ’07]</a:t>
            </a:r>
          </a:p>
        </p:txBody>
      </p:sp>
      <p:pic>
        <p:nvPicPr>
          <p:cNvPr id="6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B2BF9439-556F-4301-AC63-BED06DBE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680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7" name="Picture 6" descr="C:\Documents and Settings\LENOVO USER\My Documents\My Pictures\Microsoft Clip Organizer\j0355943.wmf">
            <a:extLst>
              <a:ext uri="{FF2B5EF4-FFF2-40B4-BE49-F238E27FC236}">
                <a16:creationId xmlns:a16="http://schemas.microsoft.com/office/drawing/2014/main" id="{C9638306-6A75-47A7-927A-57A3D1A5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68968" y="3515251"/>
            <a:ext cx="621012" cy="788555"/>
          </a:xfrm>
          <a:prstGeom prst="rect">
            <a:avLst/>
          </a:prstGeom>
          <a:noFill/>
        </p:spPr>
      </p:pic>
      <p:pic>
        <p:nvPicPr>
          <p:cNvPr id="8" name="Picture 4" descr="C:\Documents and Settings\LENOVO USER\My Documents\Downloads\MC900355937.WMF">
            <a:extLst>
              <a:ext uri="{FF2B5EF4-FFF2-40B4-BE49-F238E27FC236}">
                <a16:creationId xmlns:a16="http://schemas.microsoft.com/office/drawing/2014/main" id="{40BCA8FE-6A37-4C9B-9E8E-1B3CAD9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472" y="3455073"/>
            <a:ext cx="664353" cy="843394"/>
          </a:xfrm>
          <a:prstGeom prst="rect">
            <a:avLst/>
          </a:prstGeom>
          <a:noFill/>
        </p:spPr>
      </p:pic>
      <p:pic>
        <p:nvPicPr>
          <p:cNvPr id="11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DA92E96A-4F5E-49B9-9548-1E2075F5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375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/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/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/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/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3773B9-321B-49E2-8F6D-25555F6C96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1" y="3649712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696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Applications (</a:t>
            </a:r>
            <a:r>
              <a:rPr lang="en-US" sz="4400" dirty="0" err="1">
                <a:solidFill>
                  <a:schemeClr val="accent1"/>
                </a:solidFill>
              </a:rPr>
              <a:t>Con’t</a:t>
            </a:r>
            <a:r>
              <a:rPr lang="en-US" sz="4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95" y="1524000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What about revenue?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791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[Chawla Hartline Malec Sivan ’10]: </a:t>
            </a:r>
            <a:r>
              <a:rPr lang="en-US" sz="2400" dirty="0"/>
              <a:t>Can apply prophet inequality to </a:t>
            </a:r>
            <a:r>
              <a:rPr lang="en-US" sz="2400" i="1" dirty="0"/>
              <a:t>virtual values</a:t>
            </a:r>
            <a:r>
              <a:rPr lang="en-US" sz="2400" dirty="0"/>
              <a:t> to achieve half of optimal revenue.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95" y="3038564"/>
                <a:ext cx="8298305" cy="59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Virtual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– </a:t>
                </a:r>
                <a:r>
                  <a:rPr lang="en-US" sz="2400" dirty="0" err="1" smtClean="0">
                    <a:solidFill>
                      <a:schemeClr val="bg2"/>
                    </a:solidFill>
                  </a:rPr>
                  <a:t>cdf</a:t>
                </a:r>
                <a:r>
                  <a:rPr lang="en-US" sz="2400" dirty="0" smtClean="0">
                    <a:solidFill>
                      <a:schemeClr val="bg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is pdf.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3038564"/>
                <a:ext cx="8298305" cy="596125"/>
              </a:xfrm>
              <a:prstGeom prst="rect">
                <a:avLst/>
              </a:prstGeom>
              <a:blipFill>
                <a:blip r:embed="rId3"/>
                <a:stretch>
                  <a:fillRect l="-1176" t="-2041" b="-61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573959"/>
                <a:ext cx="8077199" cy="720617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 smtClean="0"/>
                  <a:t>Revenue maximizing auction: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×…×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 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573959"/>
                <a:ext cx="8077199" cy="720617"/>
              </a:xfrm>
              <a:blipFill>
                <a:blip r:embed="rId4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B5741-C6EF-425F-B387-303F5C1648D9}"/>
                  </a:ext>
                </a:extLst>
              </p:cNvPr>
              <p:cNvSpPr/>
              <p:nvPr/>
            </p:nvSpPr>
            <p:spPr>
              <a:xfrm>
                <a:off x="457200" y="4128882"/>
                <a:ext cx="8450705" cy="2424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 smtClean="0"/>
                  <a:t>[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Myerson’ 81</a:t>
                </a:r>
                <a:r>
                  <a:rPr lang="en-US" sz="2400" dirty="0"/>
                  <a:t>]: </a:t>
                </a:r>
              </a:p>
              <a:p>
                <a:pPr marL="457200" indent="-457200">
                  <a:spcBef>
                    <a:spcPts val="6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virtual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spcBef>
                    <a:spcPts val="6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400" dirty="0" smtClean="0"/>
                  <a:t>Sell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Bef>
                    <a:spcPts val="6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pays p - threshold value to win: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B5741-C6EF-425F-B387-303F5C16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28882"/>
                <a:ext cx="8450705" cy="2424318"/>
              </a:xfrm>
              <a:prstGeom prst="rect">
                <a:avLst/>
              </a:prstGeom>
              <a:blipFill>
                <a:blip r:embed="rId5"/>
                <a:stretch>
                  <a:fillRect l="-1154" t="-201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95077"/>
            <a:ext cx="4969103" cy="3315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Multiple choices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that achieve the 2-approx</a:t>
                </a:r>
                <a:r>
                  <a:rPr lang="en-US" sz="2800" dirty="0"/>
                  <a:t>.  </a:t>
                </a:r>
                <a:br>
                  <a:rPr lang="en-US" sz="2800" dirty="0"/>
                </a:br>
                <a:r>
                  <a:rPr lang="en-US" sz="2800" dirty="0"/>
                  <a:t>Here’s one due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12]</a:t>
                </a:r>
                <a:r>
                  <a:rPr lang="en-US" sz="2400" dirty="0"/>
                  <a:t>: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blipFill>
                <a:blip r:embed="rId4"/>
                <a:stretch>
                  <a:fillRect l="-1617" t="-233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or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 or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or 10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7616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1230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(each box: prizes equally likely)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914200"/>
            <a:ext cx="78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 = 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72200" y="4505234"/>
            <a:ext cx="304800" cy="12003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505234"/>
            <a:ext cx="128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</a:t>
            </a:r>
            <a:r>
              <a:rPr lang="en-US" dirty="0" err="1"/>
              <a:t>w.p</a:t>
            </a:r>
            <a:r>
              <a:rPr lang="en-US" dirty="0"/>
              <a:t>. 1/2</a:t>
            </a:r>
          </a:p>
          <a:p>
            <a:r>
              <a:rPr lang="en-US" dirty="0"/>
              <a:t>8    </a:t>
            </a:r>
            <a:r>
              <a:rPr lang="en-US" dirty="0" err="1"/>
              <a:t>w.p</a:t>
            </a:r>
            <a:r>
              <a:rPr lang="en-US" dirty="0"/>
              <a:t>. 1/4</a:t>
            </a:r>
          </a:p>
          <a:p>
            <a:r>
              <a:rPr lang="en-US" dirty="0"/>
              <a:t>6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  <a:p>
            <a:r>
              <a:rPr lang="en-US" dirty="0"/>
              <a:t>2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E[OPT] = 8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accept first prize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blipFill>
                <a:blip r:embed="rId5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/>
      <p:bldP spid="3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6" y="3195935"/>
            <a:ext cx="82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can go wrong?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5055"/>
            <a:ext cx="2637064" cy="144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157008"/>
            <a:ext cx="768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If threshold is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Too low:</a:t>
            </a:r>
            <a:r>
              <a:rPr lang="en-US" sz="2400" dirty="0"/>
              <a:t> we might accept a small prize, preventing us from taking a larger prize in a later round.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Too high:</a:t>
            </a:r>
            <a:r>
              <a:rPr lang="en-US" sz="2400" dirty="0"/>
              <a:t> we don’t accept </a:t>
            </a:r>
            <a:r>
              <a:rPr lang="en-US" sz="2400" i="1" dirty="0"/>
              <a:t>any</a:t>
            </a:r>
            <a:r>
              <a:rPr lang="en-US" sz="2400" dirty="0"/>
              <a:t> prize.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blipFill>
                <a:blip r:embed="rId5"/>
                <a:stretch>
                  <a:fillRect l="-1232" t="-4706" r="-7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1282820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463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Proof for Full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Idea: price 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is “balanced”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1: </a:t>
                </a:r>
                <a:r>
                  <a:rPr lang="en-US" sz="2400" dirty="0"/>
                  <a:t>Somebody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revenue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2: </a:t>
                </a:r>
                <a:r>
                  <a:rPr lang="en-US" sz="2400" dirty="0"/>
                  <a:t>Nobody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utility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b="1" dirty="0"/>
                  <a:t>In either case: </a:t>
                </a:r>
                <a:r>
                  <a:rPr lang="en-US" sz="2400" dirty="0"/>
                  <a:t>welfare = revenue + buyer utilities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blipFill>
                <a:blip r:embed="rId3"/>
                <a:stretch>
                  <a:fillRect l="-1270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98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17" name="Picture 16" descr="C:\Documents and Settings\LENOVO USER\My Documents\My Pictures\Microsoft Clip Organizer\j035594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37186" y="1383287"/>
            <a:ext cx="621012" cy="788555"/>
          </a:xfrm>
          <a:prstGeom prst="rect">
            <a:avLst/>
          </a:prstGeom>
          <a:noFill/>
        </p:spPr>
      </p:pic>
      <p:pic>
        <p:nvPicPr>
          <p:cNvPr id="18" name="Picture 4" descr="C:\Documents and Settings\LENOVO USER\My Documents\Downloads\MC90035593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690" y="1323109"/>
            <a:ext cx="664353" cy="843394"/>
          </a:xfrm>
          <a:prstGeom prst="rect">
            <a:avLst/>
          </a:prstGeom>
          <a:noFill/>
        </p:spPr>
      </p:pic>
      <p:pic>
        <p:nvPicPr>
          <p:cNvPr id="20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593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4B22F-DAC1-4E3E-B808-CB74C1BB3E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364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setting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Proof. 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variable: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100" dirty="0"/>
                  <a:t> </a:t>
                </a:r>
                <a:endParaRPr lang="en-US" sz="160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tem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1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buyer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sees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sees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ite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  <a:blipFill>
                <a:blip r:embed="rId4"/>
                <a:stretch>
                  <a:fillRect l="-1076" b="-2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304800"/>
            <a:ext cx="752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Extending to Stochastic Setting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5800" y="62484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90154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for one item,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 yields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blipFill>
                <a:blip r:embed="rId4"/>
                <a:stretch>
                  <a:fillRect l="-11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1" y="2305821"/>
            <a:ext cx="3180443" cy="173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001631"/>
            <a:ext cx="796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Summary: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high enough that expected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offsets the </a:t>
            </a:r>
            <a:br>
              <a:rPr lang="en-US" sz="2400" dirty="0"/>
            </a:br>
            <a:r>
              <a:rPr lang="en-US" sz="2400" dirty="0"/>
              <a:t>opportunity cost of </a:t>
            </a:r>
            <a:r>
              <a:rPr lang="en-US" sz="2400" dirty="0">
                <a:solidFill>
                  <a:srgbClr val="C00000"/>
                </a:solidFill>
              </a:rPr>
              <a:t>selling the item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low enough that expected buyer </a:t>
            </a:r>
            <a:r>
              <a:rPr lang="en-US" sz="2400" dirty="0">
                <a:solidFill>
                  <a:schemeClr val="accent1"/>
                </a:solidFill>
              </a:rPr>
              <a:t>surplus</a:t>
            </a:r>
            <a:r>
              <a:rPr lang="en-US" sz="2400" dirty="0"/>
              <a:t> offsets the value left on the table due to the </a:t>
            </a:r>
            <a:r>
              <a:rPr lang="en-US" sz="2400" dirty="0">
                <a:solidFill>
                  <a:schemeClr val="accent1"/>
                </a:solidFill>
              </a:rPr>
              <a:t>item going unsold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58966"/>
      </p:ext>
    </p:extLst>
  </p:cSld>
  <p:clrMapOvr>
    <a:masterClrMapping/>
  </p:clrMapOvr>
  <p:transition advTm="10392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The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772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Introduction to Prophet </a:t>
            </a:r>
            <a:r>
              <a:rPr lang="en-US" sz="2800" dirty="0" smtClean="0"/>
              <a:t>Inequalities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 smtClean="0"/>
              <a:t>Connections </a:t>
            </a:r>
            <a:r>
              <a:rPr lang="en-US" sz="2800" dirty="0"/>
              <a:t>to Pricing and Mechanism </a:t>
            </a:r>
            <a:r>
              <a:rPr lang="en-US" sz="2800" dirty="0" smtClean="0"/>
              <a:t>Design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/>
              <a:t>Solution to single-choice </a:t>
            </a:r>
            <a:r>
              <a:rPr lang="en-US" sz="2800" dirty="0" smtClean="0"/>
              <a:t>setting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 smtClean="0"/>
              <a:t>Introduction to Secretary problem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 smtClean="0"/>
              <a:t>Solution to basic setting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Prophet inequality, but gambler can keep up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prizes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blipFill>
                <a:blip r:embed="rId3"/>
                <a:stretch>
                  <a:fillRect l="-151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2057400"/>
                <a:ext cx="8450706" cy="286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original prophet inequality: 2-approx</a:t>
                </a: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[Alaei ‘11] [Alaei Hajiaghayi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Liaghat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‘12] </a:t>
                </a:r>
                <a:r>
                  <a:rPr lang="en-US" sz="2400" dirty="0"/>
                  <a:t>Can be improved to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using a randomized strategy, and this is tight.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2057400"/>
                <a:ext cx="8450706" cy="2869568"/>
              </a:xfrm>
              <a:prstGeom prst="rect">
                <a:avLst/>
              </a:prstGeom>
              <a:blipFill>
                <a:blip r:embed="rId4"/>
                <a:stretch>
                  <a:fillRect l="-1051" t="-1322" b="-4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20248F-312A-41D2-A4A1-C4D8106F8230}"/>
              </a:ext>
            </a:extLst>
          </p:cNvPr>
          <p:cNvSpPr txBox="1"/>
          <p:nvPr/>
        </p:nvSpPr>
        <p:spPr>
          <a:xfrm>
            <a:off x="381000" y="609600"/>
            <a:ext cx="7783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Multiple-Prize Prophet Inequality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297359"/>
            <a:ext cx="8686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/>
              <a:t>Prophet Inequality: feasibility constraints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476492"/>
                  </p:ext>
                </p:extLst>
              </p:nvPr>
            </p:nvGraphicFramePr>
            <p:xfrm>
              <a:off x="228600" y="1143000"/>
              <a:ext cx="8686800" cy="48822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items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oMath>
                          </a14:m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[Feldman Svensson Zenklusen ‘15]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[Kleinberg Weinberg ’12]</a:t>
                          </a:r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[G., Wang ‘19]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/3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[</a:t>
                          </a:r>
                          <a:r>
                            <a:rPr lang="en-US" sz="1600" dirty="0" err="1" smtClean="0">
                              <a:solidFill>
                                <a:schemeClr val="accent1"/>
                              </a:solidFill>
                            </a:rPr>
                            <a:t>Alon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, </a:t>
                          </a:r>
                          <a:r>
                            <a:rPr lang="en-US" sz="1600" dirty="0" err="1" smtClean="0">
                              <a:solidFill>
                                <a:schemeClr val="accent1"/>
                              </a:solidFill>
                            </a:rPr>
                            <a:t>Polner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,</a:t>
                          </a:r>
                          <a:r>
                            <a:rPr lang="en-US" sz="1600" baseline="0" dirty="0" smtClean="0">
                              <a:solidFill>
                                <a:schemeClr val="accent1"/>
                              </a:solidFill>
                            </a:rPr>
                            <a:t> Weinberg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 ‘21]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6789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Downward-closed,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max set size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[Rubinstein ‘16]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i="0" dirty="0">
                            <a:solidFill>
                              <a:schemeClr val="accent1"/>
                            </a:solidFill>
                            <a:latin typeface="+mj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a:t>[Babaioff Immorlica Kleinberg ‘07]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476492"/>
                  </p:ext>
                </p:extLst>
              </p:nvPr>
            </p:nvGraphicFramePr>
            <p:xfrm>
              <a:off x="228600" y="1143000"/>
              <a:ext cx="8686800" cy="48822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87952" r="-79534" b="-8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32203" r="-308286" b="-46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132203" r="-79534" b="-46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132203" r="-632" b="-46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2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28205" r="-308286" b="-27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328205" r="-79534" b="-27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328205" r="-632" b="-273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[G., Wang ‘19]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/3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[</a:t>
                          </a:r>
                          <a:r>
                            <a:rPr lang="en-US" sz="1600" dirty="0" err="1" smtClean="0">
                              <a:solidFill>
                                <a:schemeClr val="accent1"/>
                              </a:solidFill>
                            </a:rPr>
                            <a:t>Alon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, </a:t>
                          </a:r>
                          <a:r>
                            <a:rPr lang="en-US" sz="1600" dirty="0" err="1" smtClean="0">
                              <a:solidFill>
                                <a:schemeClr val="accent1"/>
                              </a:solidFill>
                            </a:rPr>
                            <a:t>Polner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,</a:t>
                          </a:r>
                          <a:r>
                            <a:rPr lang="en-US" sz="1600" baseline="0" dirty="0" smtClean="0">
                              <a:solidFill>
                                <a:schemeClr val="accent1"/>
                              </a:solidFill>
                            </a:rPr>
                            <a:t> Weinberg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 ‘21]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1179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t="-314948" r="-308286" b="-8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58236" t="-314948" r="-79534" b="-8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200211" t="-314948" r="-632" b="-8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81000" y="6091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Directly imply posted-price mechanisms for welfare, revenue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problem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Want to hire 1 secretary.</a:t>
                </a:r>
                <a:endParaRPr lang="en-SG" sz="2800" dirty="0" smtClean="0"/>
              </a:p>
              <a:p>
                <a:r>
                  <a:rPr lang="en-SG" sz="2800" dirty="0" smtClean="0"/>
                  <a:t>Interview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800" dirty="0" smtClean="0">
                    <a:solidFill>
                      <a:srgbClr val="00B050"/>
                    </a:solidFill>
                  </a:rPr>
                  <a:t> candidates</a:t>
                </a:r>
                <a:r>
                  <a:rPr lang="en-SG" sz="2800" dirty="0" smtClean="0"/>
                  <a:t> </a:t>
                </a:r>
                <a:r>
                  <a:rPr lang="en-SG" sz="2800" dirty="0"/>
                  <a:t>for a position one at a time. </a:t>
                </a:r>
                <a:endParaRPr lang="en-SG" sz="2800" dirty="0" smtClean="0"/>
              </a:p>
              <a:p>
                <a:pPr lvl="1"/>
                <a:r>
                  <a:rPr lang="en-SG" sz="2400" dirty="0" smtClean="0"/>
                  <a:t>interview: see if candidate is better than everyone before.</a:t>
                </a:r>
              </a:p>
              <a:p>
                <a:pPr lvl="1"/>
                <a:r>
                  <a:rPr lang="en-SG" sz="2400" dirty="0" smtClean="0"/>
                  <a:t>accept &amp; stop search/reject &amp; continue process</a:t>
                </a:r>
              </a:p>
              <a:p>
                <a:pPr lvl="1"/>
                <a:r>
                  <a:rPr lang="en-US" sz="2400" dirty="0" smtClean="0"/>
                  <a:t>rejected candidates are gone (take another job).</a:t>
                </a:r>
                <a:endParaRPr lang="en-US" sz="2800" dirty="0"/>
              </a:p>
              <a:p>
                <a:r>
                  <a:rPr lang="en-US" sz="2800" dirty="0" smtClean="0"/>
                  <a:t>Assume: candidates arrive in a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random order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 smtClean="0"/>
                  <a:t> chosen uniformly at random.</a:t>
                </a:r>
              </a:p>
              <a:p>
                <a:r>
                  <a:rPr lang="en-SG" sz="2800" dirty="0"/>
                  <a:t>Goal: maximize </a:t>
                </a:r>
                <a:r>
                  <a:rPr lang="en-SG" sz="2800" dirty="0">
                    <a:solidFill>
                      <a:srgbClr val="00B050"/>
                    </a:solidFill>
                  </a:rPr>
                  <a:t>probability</a:t>
                </a:r>
                <a:r>
                  <a:rPr lang="en-SG" sz="2800" dirty="0"/>
                  <a:t> of choosing the best candidate. </a:t>
                </a:r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ular Callout 3"/>
          <p:cNvSpPr/>
          <p:nvPr/>
        </p:nvSpPr>
        <p:spPr>
          <a:xfrm>
            <a:off x="3276600" y="1828800"/>
            <a:ext cx="3124200" cy="838200"/>
          </a:xfrm>
          <a:prstGeom prst="wedgeRectCallout">
            <a:avLst>
              <a:gd name="adj1" fmla="val -94114"/>
              <a:gd name="adj2" fmla="val 25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Accept or reject?</a:t>
            </a:r>
            <a:endParaRPr lang="en-SG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3032" y="4572000"/>
            <a:ext cx="5485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 = 6 candidates, 5 more to see.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4017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20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1" y="1475883"/>
            <a:ext cx="1233186" cy="2194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292588" y="3657460"/>
            <a:ext cx="6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r</a:t>
            </a:r>
            <a:r>
              <a:rPr lang="en-US" sz="2400" dirty="0" smtClean="0"/>
              <a:t>d</a:t>
            </a:r>
            <a:endParaRPr lang="en-SG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56" y="4331782"/>
            <a:ext cx="1233186" cy="21946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66303" y="5429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5" name="Freeform 4"/>
          <p:cNvSpPr/>
          <p:nvPr/>
        </p:nvSpPr>
        <p:spPr>
          <a:xfrm>
            <a:off x="3429000" y="905164"/>
            <a:ext cx="330125" cy="369330"/>
          </a:xfrm>
          <a:custGeom>
            <a:avLst/>
            <a:gdLst>
              <a:gd name="connsiteX0" fmla="*/ 0 w 716096"/>
              <a:gd name="connsiteY0" fmla="*/ 275422 h 684441"/>
              <a:gd name="connsiteX1" fmla="*/ 44067 w 716096"/>
              <a:gd name="connsiteY1" fmla="*/ 341523 h 684441"/>
              <a:gd name="connsiteX2" fmla="*/ 88135 w 716096"/>
              <a:gd name="connsiteY2" fmla="*/ 374574 h 684441"/>
              <a:gd name="connsiteX3" fmla="*/ 132202 w 716096"/>
              <a:gd name="connsiteY3" fmla="*/ 440675 h 684441"/>
              <a:gd name="connsiteX4" fmla="*/ 154236 w 716096"/>
              <a:gd name="connsiteY4" fmla="*/ 473725 h 684441"/>
              <a:gd name="connsiteX5" fmla="*/ 198303 w 716096"/>
              <a:gd name="connsiteY5" fmla="*/ 506776 h 684441"/>
              <a:gd name="connsiteX6" fmla="*/ 264404 w 716096"/>
              <a:gd name="connsiteY6" fmla="*/ 561860 h 684441"/>
              <a:gd name="connsiteX7" fmla="*/ 297455 w 716096"/>
              <a:gd name="connsiteY7" fmla="*/ 627961 h 684441"/>
              <a:gd name="connsiteX8" fmla="*/ 330506 w 716096"/>
              <a:gd name="connsiteY8" fmla="*/ 649995 h 684441"/>
              <a:gd name="connsiteX9" fmla="*/ 341523 w 716096"/>
              <a:gd name="connsiteY9" fmla="*/ 683046 h 684441"/>
              <a:gd name="connsiteX10" fmla="*/ 363556 w 716096"/>
              <a:gd name="connsiteY10" fmla="*/ 616945 h 684441"/>
              <a:gd name="connsiteX11" fmla="*/ 396607 w 716096"/>
              <a:gd name="connsiteY11" fmla="*/ 539827 h 684441"/>
              <a:gd name="connsiteX12" fmla="*/ 407624 w 716096"/>
              <a:gd name="connsiteY12" fmla="*/ 506776 h 684441"/>
              <a:gd name="connsiteX13" fmla="*/ 429657 w 716096"/>
              <a:gd name="connsiteY13" fmla="*/ 473725 h 684441"/>
              <a:gd name="connsiteX14" fmla="*/ 451691 w 716096"/>
              <a:gd name="connsiteY14" fmla="*/ 429658 h 684441"/>
              <a:gd name="connsiteX15" fmla="*/ 473725 w 716096"/>
              <a:gd name="connsiteY15" fmla="*/ 396607 h 684441"/>
              <a:gd name="connsiteX16" fmla="*/ 539826 w 716096"/>
              <a:gd name="connsiteY16" fmla="*/ 253388 h 684441"/>
              <a:gd name="connsiteX17" fmla="*/ 594910 w 716096"/>
              <a:gd name="connsiteY17" fmla="*/ 198304 h 684441"/>
              <a:gd name="connsiteX18" fmla="*/ 638978 w 716096"/>
              <a:gd name="connsiteY18" fmla="*/ 132202 h 684441"/>
              <a:gd name="connsiteX19" fmla="*/ 672029 w 716096"/>
              <a:gd name="connsiteY19" fmla="*/ 77118 h 684441"/>
              <a:gd name="connsiteX20" fmla="*/ 705079 w 716096"/>
              <a:gd name="connsiteY20" fmla="*/ 33051 h 684441"/>
              <a:gd name="connsiteX21" fmla="*/ 716096 w 716096"/>
              <a:gd name="connsiteY21" fmla="*/ 0 h 68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6096" h="684441">
                <a:moveTo>
                  <a:pt x="0" y="275422"/>
                </a:moveTo>
                <a:cubicBezTo>
                  <a:pt x="14689" y="297456"/>
                  <a:pt x="26474" y="321731"/>
                  <a:pt x="44067" y="341523"/>
                </a:cubicBezTo>
                <a:cubicBezTo>
                  <a:pt x="56266" y="355247"/>
                  <a:pt x="75936" y="360850"/>
                  <a:pt x="88135" y="374574"/>
                </a:cubicBezTo>
                <a:cubicBezTo>
                  <a:pt x="105728" y="394366"/>
                  <a:pt x="117513" y="418641"/>
                  <a:pt x="132202" y="440675"/>
                </a:cubicBezTo>
                <a:cubicBezTo>
                  <a:pt x="139547" y="451692"/>
                  <a:pt x="143644" y="465781"/>
                  <a:pt x="154236" y="473725"/>
                </a:cubicBezTo>
                <a:cubicBezTo>
                  <a:pt x="168925" y="484742"/>
                  <a:pt x="184362" y="494826"/>
                  <a:pt x="198303" y="506776"/>
                </a:cubicBezTo>
                <a:cubicBezTo>
                  <a:pt x="272520" y="570392"/>
                  <a:pt x="191363" y="513167"/>
                  <a:pt x="264404" y="561860"/>
                </a:cubicBezTo>
                <a:cubicBezTo>
                  <a:pt x="273365" y="588742"/>
                  <a:pt x="276098" y="606604"/>
                  <a:pt x="297455" y="627961"/>
                </a:cubicBezTo>
                <a:cubicBezTo>
                  <a:pt x="306818" y="637324"/>
                  <a:pt x="319489" y="642650"/>
                  <a:pt x="330506" y="649995"/>
                </a:cubicBezTo>
                <a:cubicBezTo>
                  <a:pt x="334178" y="661012"/>
                  <a:pt x="333311" y="691258"/>
                  <a:pt x="341523" y="683046"/>
                </a:cubicBezTo>
                <a:cubicBezTo>
                  <a:pt x="357946" y="666623"/>
                  <a:pt x="356212" y="638979"/>
                  <a:pt x="363556" y="616945"/>
                </a:cubicBezTo>
                <a:cubicBezTo>
                  <a:pt x="389391" y="539440"/>
                  <a:pt x="355769" y="635114"/>
                  <a:pt x="396607" y="539827"/>
                </a:cubicBezTo>
                <a:cubicBezTo>
                  <a:pt x="401182" y="529153"/>
                  <a:pt x="402431" y="517163"/>
                  <a:pt x="407624" y="506776"/>
                </a:cubicBezTo>
                <a:cubicBezTo>
                  <a:pt x="413545" y="494933"/>
                  <a:pt x="423088" y="485221"/>
                  <a:pt x="429657" y="473725"/>
                </a:cubicBezTo>
                <a:cubicBezTo>
                  <a:pt x="437805" y="459466"/>
                  <a:pt x="443543" y="443917"/>
                  <a:pt x="451691" y="429658"/>
                </a:cubicBezTo>
                <a:cubicBezTo>
                  <a:pt x="458260" y="418162"/>
                  <a:pt x="467803" y="408450"/>
                  <a:pt x="473725" y="396607"/>
                </a:cubicBezTo>
                <a:cubicBezTo>
                  <a:pt x="487558" y="368942"/>
                  <a:pt x="519744" y="281001"/>
                  <a:pt x="539826" y="253388"/>
                </a:cubicBezTo>
                <a:cubicBezTo>
                  <a:pt x="555099" y="232388"/>
                  <a:pt x="576549" y="216665"/>
                  <a:pt x="594910" y="198304"/>
                </a:cubicBezTo>
                <a:cubicBezTo>
                  <a:pt x="617005" y="132020"/>
                  <a:pt x="589463" y="198221"/>
                  <a:pt x="638978" y="132202"/>
                </a:cubicBezTo>
                <a:cubicBezTo>
                  <a:pt x="651826" y="115072"/>
                  <a:pt x="660151" y="94935"/>
                  <a:pt x="672029" y="77118"/>
                </a:cubicBezTo>
                <a:cubicBezTo>
                  <a:pt x="682214" y="61841"/>
                  <a:pt x="694062" y="47740"/>
                  <a:pt x="705079" y="33051"/>
                </a:cubicBezTo>
                <a:lnTo>
                  <a:pt x="716096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ounded Rectangular Callout 5"/>
          <p:cNvSpPr/>
          <p:nvPr/>
        </p:nvSpPr>
        <p:spPr>
          <a:xfrm>
            <a:off x="4800600" y="1828800"/>
            <a:ext cx="4114800" cy="1447800"/>
          </a:xfrm>
          <a:prstGeom prst="wedgeRoundRectCallout">
            <a:avLst>
              <a:gd name="adj1" fmla="val -64207"/>
              <a:gd name="adj2" fmla="val 19888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Maybe someone better will appear in the future?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1675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1" y="1475883"/>
            <a:ext cx="1233186" cy="2194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292588" y="3657460"/>
            <a:ext cx="6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r</a:t>
            </a:r>
            <a:r>
              <a:rPr lang="en-US" sz="2400" dirty="0" smtClean="0"/>
              <a:t>d</a:t>
            </a:r>
            <a:endParaRPr lang="en-SG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84" y="4402345"/>
            <a:ext cx="1233186" cy="21946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66303" y="5429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24" y="1353974"/>
            <a:ext cx="1400191" cy="24384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80224" y="3657459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4th</a:t>
            </a:r>
            <a:endParaRPr lang="en-SG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2" y="4209873"/>
            <a:ext cx="1400191" cy="24384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7928" y="54098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914178" y="3695324"/>
            <a:ext cx="2830446" cy="1031605"/>
          </a:xfrm>
          <a:prstGeom prst="wedgeRoundRectCallout">
            <a:avLst>
              <a:gd name="adj1" fmla="val -57180"/>
              <a:gd name="adj2" fmla="val 31302"/>
              <a:gd name="adj3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Marge is still the best so far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3796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8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1" y="1475883"/>
            <a:ext cx="1233186" cy="2194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292588" y="3657460"/>
            <a:ext cx="6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r</a:t>
            </a:r>
            <a:r>
              <a:rPr lang="en-US" sz="2400" dirty="0" smtClean="0"/>
              <a:t>d</a:t>
            </a:r>
            <a:endParaRPr lang="en-SG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84" y="4402345"/>
            <a:ext cx="1233186" cy="21946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66303" y="5429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24" y="1353974"/>
            <a:ext cx="1400191" cy="24384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80224" y="3657459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4th</a:t>
            </a:r>
            <a:endParaRPr lang="en-SG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2" y="4209873"/>
            <a:ext cx="1400191" cy="24384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7928" y="54098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30" name="Content Placeholder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82" y="2133042"/>
            <a:ext cx="946150" cy="1537494"/>
          </a:xfrm>
        </p:spPr>
      </p:pic>
      <p:sp>
        <p:nvSpPr>
          <p:cNvPr id="31" name="TextBox 30"/>
          <p:cNvSpPr txBox="1"/>
          <p:nvPr/>
        </p:nvSpPr>
        <p:spPr>
          <a:xfrm>
            <a:off x="6067283" y="365745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th</a:t>
            </a:r>
            <a:endParaRPr lang="en-SG" sz="2400" dirty="0"/>
          </a:p>
        </p:txBody>
      </p:sp>
      <p:pic>
        <p:nvPicPr>
          <p:cNvPr id="32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78" y="5107176"/>
            <a:ext cx="946150" cy="15374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77433" y="5410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4388252" y="325648"/>
            <a:ext cx="4114800" cy="846216"/>
          </a:xfrm>
          <a:prstGeom prst="wedgeRoundRectCallout">
            <a:avLst>
              <a:gd name="adj1" fmla="val -2359"/>
              <a:gd name="adj2" fmla="val 137397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 we made a mistake.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2272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1" y="1475883"/>
            <a:ext cx="1233186" cy="2194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292588" y="3657460"/>
            <a:ext cx="6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r</a:t>
            </a:r>
            <a:r>
              <a:rPr lang="en-US" sz="2400" dirty="0" smtClean="0"/>
              <a:t>d</a:t>
            </a:r>
            <a:endParaRPr lang="en-SG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56" y="4402345"/>
            <a:ext cx="1233186" cy="21946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35575" y="5429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24" y="1353974"/>
            <a:ext cx="1400191" cy="24384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80224" y="3657459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4th</a:t>
            </a:r>
            <a:endParaRPr lang="en-SG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74" y="4209873"/>
            <a:ext cx="1400191" cy="24384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67200" y="54098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30" name="Content Placeholder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82" y="2133042"/>
            <a:ext cx="946150" cy="1537494"/>
          </a:xfrm>
        </p:spPr>
      </p:pic>
      <p:sp>
        <p:nvSpPr>
          <p:cNvPr id="31" name="TextBox 30"/>
          <p:cNvSpPr txBox="1"/>
          <p:nvPr/>
        </p:nvSpPr>
        <p:spPr>
          <a:xfrm>
            <a:off x="6067283" y="365745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th</a:t>
            </a:r>
            <a:endParaRPr lang="en-SG" sz="2400" dirty="0"/>
          </a:p>
        </p:txBody>
      </p:sp>
      <p:pic>
        <p:nvPicPr>
          <p:cNvPr id="32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0" y="5107176"/>
            <a:ext cx="946150" cy="15374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46705" y="5410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69" y="4612448"/>
            <a:ext cx="1121703" cy="1984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9" y="1672908"/>
            <a:ext cx="1121703" cy="19845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02023" y="3657457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6th</a:t>
            </a:r>
            <a:endParaRPr lang="en-SG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821453" y="54352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2" name="Oval 1"/>
          <p:cNvSpPr/>
          <p:nvPr/>
        </p:nvSpPr>
        <p:spPr>
          <a:xfrm>
            <a:off x="5867200" y="1475883"/>
            <a:ext cx="1020132" cy="273399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ounded Rectangular Callout 37"/>
          <p:cNvSpPr/>
          <p:nvPr/>
        </p:nvSpPr>
        <p:spPr>
          <a:xfrm>
            <a:off x="4295841" y="145906"/>
            <a:ext cx="3204491" cy="668732"/>
          </a:xfrm>
          <a:prstGeom prst="wedgeRoundRectCallout">
            <a:avLst>
              <a:gd name="adj1" fmla="val 18455"/>
              <a:gd name="adj2" fmla="val 132915"/>
              <a:gd name="adj3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best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824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8" grpId="0"/>
      <p:bldP spid="33" grpId="0"/>
      <p:bldP spid="37" grpId="0"/>
      <p:bldP spid="2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</a:t>
            </a:r>
            <a:r>
              <a:rPr lang="en-US" u="sng" dirty="0" smtClean="0">
                <a:solidFill>
                  <a:schemeClr val="accent2"/>
                </a:solidFill>
              </a:rPr>
              <a:t>adversary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chooses the order?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Then we cannot do better than 1/n.</a:t>
                </a:r>
              </a:p>
              <a:p>
                <a:r>
                  <a:rPr lang="en-US" sz="2800" u="sng" dirty="0" smtClean="0"/>
                  <a:t>Argument</a:t>
                </a:r>
                <a:r>
                  <a:rPr lang="en-US" sz="2800" dirty="0" smtClean="0"/>
                  <a:t>. Adversary picks arrival order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…&lt;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 smtClean="0"/>
                  <a:t> 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 smtClean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514350" indent="-457200"/>
                <a:r>
                  <a:rPr lang="en-US" sz="2800" dirty="0" smtClean="0"/>
                  <a:t>Proof on the board.</a:t>
                </a:r>
                <a:endParaRPr lang="en-US" sz="28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400" dirty="0" smtClean="0"/>
              </a:p>
              <a:p>
                <a:pPr lvl="1"/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>
                <a:blip r:embed="rId2"/>
                <a:stretch>
                  <a:fillRect l="-1241" t="-1348" r="-6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10400" y="1600200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Why?</a:t>
            </a:r>
            <a:endParaRPr lang="en-SG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9A8B-72DD-47D0-AD39-CFF033B2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371"/>
            <a:ext cx="9144000" cy="37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Do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not</a:t>
                </a:r>
                <a:r>
                  <a:rPr lang="en-US" sz="2800" dirty="0" smtClean="0"/>
                  <a:t> hire candidate who is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not the best </a:t>
                </a:r>
                <a:r>
                  <a:rPr lang="en-US" sz="2800" dirty="0" smtClean="0"/>
                  <a:t>so far.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Interview </a:t>
                </a:r>
                <a:r>
                  <a:rPr lang="en-US" sz="2800" dirty="0" err="1" smtClean="0"/>
                  <a:t>i-th</a:t>
                </a:r>
                <a:r>
                  <a:rPr lang="en-US" sz="2800" dirty="0" smtClean="0"/>
                  <a:t> candidate: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𝑠𝑜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𝑓𝑎𝑟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If we hire top among k candidates,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does not matter: when this top candidate appears among k</a:t>
                </a:r>
              </a:p>
              <a:p>
                <a:pPr lvl="1"/>
                <a:r>
                  <a:rPr lang="en-US" sz="2400" dirty="0" smtClean="0"/>
                  <a:t>does not matter: the relative order of these k people </a:t>
                </a:r>
                <a:r>
                  <a:rPr lang="en-US" sz="2000" dirty="0" smtClean="0"/>
                  <a:t> </a:t>
                </a:r>
                <a:endParaRPr lang="en-SG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2"/>
                <a:stretch>
                  <a:fillRect l="-1527" t="-14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How to achieve probability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Ignore first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candidates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Among remaining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pick any that is best so far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79898" y="1752600"/>
            <a:ext cx="279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Exploration phase</a:t>
            </a:r>
            <a:endParaRPr lang="en-SG" sz="2000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95800" y="2275820"/>
            <a:ext cx="1524000" cy="31498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150" y="3934266"/>
                <a:ext cx="7872155" cy="74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𝑝𝑖𝑐𝑘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50" y="3934266"/>
                <a:ext cx="7872155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6860" y="4612172"/>
                <a:ext cx="6255430" cy="1026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&gt; 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𝑛𝑑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𝑏𝑒𝑠𝑡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&gt; 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60" y="4612172"/>
                <a:ext cx="6255430" cy="1026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56580" y="4590181"/>
                <a:ext cx="170162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80" y="4590181"/>
                <a:ext cx="17016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79898" y="3411046"/>
            <a:ext cx="2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Exploitation phase</a:t>
            </a:r>
            <a:endParaRPr lang="en-SG" sz="2000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48200" y="3429000"/>
            <a:ext cx="1231698" cy="302999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smtClean="0"/>
                  <a:t>Theorem</a:t>
                </a:r>
                <a:r>
                  <a:rPr lang="en-US" sz="2800" dirty="0" smtClean="0"/>
                  <a:t>. There is a simple strategy to pick the best with probability at least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1/e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u="sng" dirty="0" smtClean="0"/>
                  <a:t>Proof</a:t>
                </a:r>
                <a:r>
                  <a:rPr lang="en-US" sz="2800" dirty="0" smtClean="0"/>
                  <a:t>. On the board.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Plan:</a:t>
                </a:r>
              </a:p>
              <a:p>
                <a:r>
                  <a:rPr lang="en-US" sz="2800" dirty="0"/>
                  <a:t>policy </a:t>
                </a:r>
                <a:r>
                  <a:rPr lang="en-US" sz="2800" dirty="0" smtClean="0"/>
                  <a:t>“explore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&amp; exploit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candidates” is optimal</a:t>
                </a:r>
              </a:p>
              <a:p>
                <a:r>
                  <a:rPr lang="en-US" sz="2800" dirty="0" smtClean="0"/>
                  <a:t>Optimal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  <a:blipFill>
                <a:blip r:embed="rId2"/>
                <a:stretch>
                  <a:fillRect l="-1415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7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Lecture notes: </a:t>
            </a:r>
            <a:r>
              <a:rPr lang="en-US" sz="2400" dirty="0">
                <a:solidFill>
                  <a:srgbClr val="00B0F0"/>
                </a:solidFill>
                <a:hlinkClick r:id="rId2"/>
              </a:rPr>
              <a:t>http://www.cs.cmu.edu/~anupamg/ipco17/ipco-talk3.pdf</a:t>
            </a:r>
            <a:endParaRPr lang="en-SG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22098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谢谢！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有问题吗？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17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2" y="5046305"/>
            <a:ext cx="946150" cy="153749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07" y="5255032"/>
            <a:ext cx="793278" cy="1293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9" y="4581580"/>
            <a:ext cx="1121703" cy="1984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1" y="1475883"/>
            <a:ext cx="1233186" cy="2194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1400191" cy="2438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  <p:sp>
        <p:nvSpPr>
          <p:cNvPr id="20" name="Multiply 19"/>
          <p:cNvSpPr/>
          <p:nvPr/>
        </p:nvSpPr>
        <p:spPr>
          <a:xfrm>
            <a:off x="2067810" y="905164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292588" y="3657460"/>
            <a:ext cx="60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r</a:t>
            </a:r>
            <a:r>
              <a:rPr lang="en-US" sz="2400" dirty="0" smtClean="0"/>
              <a:t>d</a:t>
            </a:r>
            <a:endParaRPr lang="en-SG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39" y="4413707"/>
            <a:ext cx="1233186" cy="21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2499"/>
            <a:ext cx="1224018" cy="16049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2" y="5046305"/>
            <a:ext cx="946150" cy="153749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07" y="5255032"/>
            <a:ext cx="793278" cy="1293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2" y="4538024"/>
            <a:ext cx="948836" cy="1946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9" y="4581580"/>
            <a:ext cx="1121703" cy="1984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1" y="4413708"/>
            <a:ext cx="1233186" cy="2194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1400191" cy="2438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" y="4879081"/>
            <a:ext cx="1224018" cy="160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374" y="54291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</a:t>
            </a:r>
            <a:endParaRPr lang="en-SG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2627" y="36574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211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7" y="4972496"/>
            <a:ext cx="1224018" cy="16049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2" y="5046305"/>
            <a:ext cx="946150" cy="153749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72" y="5256333"/>
            <a:ext cx="793278" cy="1293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4538024"/>
            <a:ext cx="948836" cy="1946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9" y="4581580"/>
            <a:ext cx="1121703" cy="1984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1" y="4413708"/>
            <a:ext cx="1233186" cy="2194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1400191" cy="2438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600200"/>
            <a:ext cx="948836" cy="19460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118" y="3657462"/>
            <a:ext cx="55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1st</a:t>
            </a:r>
            <a:endParaRPr lang="en-SG" dirty="0"/>
          </a:p>
        </p:txBody>
      </p:sp>
      <p:sp>
        <p:nvSpPr>
          <p:cNvPr id="3" name="Multiply 2"/>
          <p:cNvSpPr/>
          <p:nvPr/>
        </p:nvSpPr>
        <p:spPr>
          <a:xfrm>
            <a:off x="843032" y="906976"/>
            <a:ext cx="593598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92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Summary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Prophet Inequalities: analyzing the power of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sequential decision-making, vs an offline benchmark.</a:t>
                </a:r>
              </a:p>
              <a:p>
                <a:r>
                  <a:rPr lang="en-US" sz="2400" dirty="0">
                    <a:latin typeface="+mj-lt"/>
                  </a:rPr>
                  <a:t>Recent connections to pricing and mechanism design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MANY variations!  A very active area of research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Open Challenge: Best-Order Prophet Inequality</a:t>
                </a:r>
                <a:endParaRPr lang="en-US" sz="24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Suppose the gambler can choose which order to open boxes.</a:t>
                </a:r>
              </a:p>
              <a:p>
                <a:r>
                  <a:rPr lang="en-US" sz="2400" dirty="0">
                    <a:latin typeface="+mj-lt"/>
                  </a:rPr>
                  <a:t>What fraction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can the gambler guarantee?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Can the best order be computed efficiently?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  <a:blipFill>
                <a:blip r:embed="rId3"/>
                <a:stretch>
                  <a:fillRect l="-1502" t="-1032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EEA0C4-CB4E-4710-80A4-E8C9E9C0D2DA}"/>
              </a:ext>
            </a:extLst>
          </p:cNvPr>
          <p:cNvSpPr txBox="1"/>
          <p:nvPr/>
        </p:nvSpPr>
        <p:spPr>
          <a:xfrm>
            <a:off x="304801" y="5867400"/>
            <a:ext cx="853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Thanks!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06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25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Prophet inequality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1" y="1371600"/>
                <a:ext cx="85344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AutoNum type="arabicPeriod"/>
                </a:pPr>
                <a:r>
                  <a:rPr lang="en-US" sz="2800" dirty="0" smtClean="0"/>
                  <a:t>Originally: optimal stopping problem.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Krengel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SG" sz="2000" dirty="0" err="1" smtClean="0">
                    <a:solidFill>
                      <a:schemeClr val="accent1"/>
                    </a:solidFill>
                  </a:rPr>
                  <a:t>Sucheston</a:t>
                </a:r>
                <a:r>
                  <a:rPr lang="en-SG" sz="2000" dirty="0" smtClean="0">
                    <a:solidFill>
                      <a:schemeClr val="accent1"/>
                    </a:solidFill>
                  </a:rPr>
                  <a:t> 74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]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AutoNum type="arabicPeriod"/>
                </a:pPr>
                <a:r>
                  <a:rPr lang="en-US" sz="2800" dirty="0" smtClean="0"/>
                  <a:t>Online process: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One-by-one see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Decision @ step i: Stop (get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 or continue (get 0)</a:t>
                </a:r>
                <a:endParaRPr lang="en-US" sz="2400" dirty="0"/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Tx/>
                  <a:buAutoNum type="arabicPeriod"/>
                </a:pPr>
                <a:r>
                  <a:rPr lang="en-US" sz="2800" dirty="0"/>
                  <a:t>Multiple choice </a:t>
                </a:r>
                <a:r>
                  <a:rPr lang="en-US" sz="2800" dirty="0" smtClean="0"/>
                  <a:t>settings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 some order see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Decision @ step i</a:t>
                </a:r>
                <a:r>
                  <a:rPr lang="en-US" sz="2400" dirty="0" smtClean="0"/>
                  <a:t>: take e (add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) or discard e (get 0)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take many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, but  S must be a feasible set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71600"/>
                <a:ext cx="8534400" cy="5386090"/>
              </a:xfrm>
              <a:prstGeom prst="rect">
                <a:avLst/>
              </a:prstGeom>
              <a:blipFill>
                <a:blip r:embed="rId3"/>
                <a:stretch>
                  <a:fillRect l="-1500" t="-1244" r="-500" b="-15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8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261529" y="3074236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925" y="30742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545" y="4674438"/>
            <a:ext cx="432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Keep:</a:t>
            </a:r>
            <a:r>
              <a:rPr lang="en-US" sz="2800" dirty="0"/>
              <a:t> win $20, game stops.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Discard:</a:t>
            </a:r>
            <a:r>
              <a:rPr lang="en-US" sz="2800" dirty="0"/>
              <a:t> prize is lost, game </a:t>
            </a:r>
            <a:br>
              <a:rPr lang="en-US" sz="2800" dirty="0"/>
            </a:br>
            <a:r>
              <a:rPr lang="en-US" sz="2800" dirty="0"/>
              <a:t>continues with next box.</a:t>
            </a:r>
          </a:p>
        </p:txBody>
      </p:sp>
    </p:spTree>
    <p:extLst>
      <p:ext uri="{BB962C8B-B14F-4D97-AF65-F5344CB8AC3E}">
        <p14:creationId xmlns:p14="http://schemas.microsoft.com/office/powerpoint/2010/main" val="32605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4556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1.14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9461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277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2.67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8165" y="25908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3.16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Krengel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Sucheston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Garling</a:t>
            </a:r>
            <a:r>
              <a:rPr lang="en-US" sz="2400" dirty="0">
                <a:solidFill>
                  <a:schemeClr val="accent1"/>
                </a:solidFill>
              </a:rPr>
              <a:t> ‘77]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2 is tight.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 l="-1586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[Samuel-Cahn ‘84]</a:t>
                </a:r>
                <a:r>
                  <a:rPr lang="en-US" sz="2800" dirty="0"/>
                  <a:t> …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fixed threshold</a:t>
                </a:r>
                <a:r>
                  <a:rPr lang="en-US" sz="2800" dirty="0"/>
                  <a:t> strategy:</a:t>
                </a:r>
                <a:br>
                  <a:rPr lang="en-US" sz="2800" dirty="0"/>
                </a:br>
                <a:r>
                  <a:rPr lang="en-US" sz="2800" dirty="0"/>
                  <a:t>choose a single threshold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accept first prize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2971800"/>
            <a:ext cx="1221455" cy="19812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00800" y="3365956"/>
            <a:ext cx="609600" cy="13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21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Online Algorithms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381000" y="4122938"/>
            <a:ext cx="3505200" cy="1143000"/>
          </a:xfrm>
          <a:prstGeom prst="wedgeRectCallout">
            <a:avLst>
              <a:gd name="adj1" fmla="val 32808"/>
              <a:gd name="adj2" fmla="val -98946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Expected value of the </a:t>
            </a:r>
            <a:r>
              <a:rPr lang="en-US" sz="2800" dirty="0" smtClean="0">
                <a:solidFill>
                  <a:schemeClr val="accent2"/>
                </a:solidFill>
              </a:rPr>
              <a:t>online</a:t>
            </a:r>
            <a:r>
              <a:rPr lang="en-US" sz="2800" dirty="0" smtClean="0"/>
              <a:t> algorithm</a:t>
            </a:r>
            <a:endParaRPr lang="en-SG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4114800" y="1295400"/>
            <a:ext cx="4191000" cy="1219200"/>
          </a:xfrm>
          <a:prstGeom prst="wedgeRectCallout">
            <a:avLst>
              <a:gd name="adj1" fmla="val -25903"/>
              <a:gd name="adj2" fmla="val 8599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Expected value of the </a:t>
            </a:r>
            <a:r>
              <a:rPr lang="en-US" sz="2800" dirty="0" smtClean="0">
                <a:solidFill>
                  <a:schemeClr val="accent2"/>
                </a:solidFill>
              </a:rPr>
              <a:t>optimal offline</a:t>
            </a:r>
            <a:r>
              <a:rPr lang="en-US" sz="2800" dirty="0" smtClean="0"/>
              <a:t> algorithm</a:t>
            </a:r>
            <a:endParaRPr lang="en-SG" sz="2800" dirty="0"/>
          </a:p>
        </p:txBody>
      </p:sp>
      <p:sp>
        <p:nvSpPr>
          <p:cNvPr id="7" name="Rectangular Callout 6"/>
          <p:cNvSpPr/>
          <p:nvPr/>
        </p:nvSpPr>
        <p:spPr>
          <a:xfrm>
            <a:off x="5029200" y="4354292"/>
            <a:ext cx="2743200" cy="685800"/>
          </a:xfrm>
          <a:prstGeom prst="wedgeRectCallout">
            <a:avLst>
              <a:gd name="adj1" fmla="val -65411"/>
              <a:gd name="adj2" fmla="val -15195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Competitive ratio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159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102863</TotalTime>
  <Words>1198</Words>
  <Application>Microsoft Office PowerPoint</Application>
  <PresentationFormat>On-screen Show (4:3)</PresentationFormat>
  <Paragraphs>341</Paragraphs>
  <Slides>38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宋体</vt:lpstr>
      <vt:lpstr>Arial</vt:lpstr>
      <vt:lpstr>Calibri</vt:lpstr>
      <vt:lpstr>Cambria Math</vt:lpstr>
      <vt:lpstr>Standard Slides</vt:lpstr>
      <vt:lpstr>Prophet Inequality &amp; Secretary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Secretary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adversary chooses the order?</vt:lpstr>
      <vt:lpstr>Observations</vt:lpstr>
      <vt:lpstr>Analysis</vt:lpstr>
      <vt:lpstr>PowerPoint Presentation</vt:lpstr>
      <vt:lpstr>Sources</vt:lpstr>
      <vt:lpstr>谢谢！ 有问题吗？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Nikolai Gravin</cp:lastModifiedBy>
  <cp:revision>2337</cp:revision>
  <cp:lastPrinted>2016-10-26T18:25:39Z</cp:lastPrinted>
  <dcterms:created xsi:type="dcterms:W3CDTF">2012-03-15T20:09:19Z</dcterms:created>
  <dcterms:modified xsi:type="dcterms:W3CDTF">2021-04-29T07:41:48Z</dcterms:modified>
</cp:coreProperties>
</file>