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13" autoAdjust="0"/>
    <p:restoredTop sz="94660"/>
  </p:normalViewPr>
  <p:slideViewPr>
    <p:cSldViewPr snapToGrid="0">
      <p:cViewPr>
        <p:scale>
          <a:sx n="66" d="100"/>
          <a:sy n="66" d="100"/>
        </p:scale>
        <p:origin x="16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7B17B-54E6-438B-BB1E-FB0EA5E58C28}" type="datetimeFigureOut">
              <a:rPr lang="en-SG" smtClean="0"/>
              <a:t>5/5/2021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FD18E-D2A6-497B-9999-243266F7FB2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92455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Consider a bipartite graph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52802-D4D8-4EAD-A7D3-AD6BD7216EFE}" type="slidenum">
              <a:rPr lang="en-HK" smtClean="0"/>
              <a:t>2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024741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052802-D4D8-4EAD-A7D3-AD6BD7216EFE}" type="slidenum">
              <a:rPr lang="en-HK" smtClean="0"/>
              <a:t>12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345199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052802-D4D8-4EAD-A7D3-AD6BD7216EFE}" type="slidenum">
              <a:rPr lang="en-HK" smtClean="0"/>
              <a:t>33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581496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157-4424-4D54-8726-23124CAF7C66}" type="datetimeFigureOut">
              <a:rPr lang="en-SG" smtClean="0"/>
              <a:t>5/5/2021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E00A-F8A4-40EA-9931-4030B94CEE1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44848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157-4424-4D54-8726-23124CAF7C66}" type="datetimeFigureOut">
              <a:rPr lang="en-SG" smtClean="0"/>
              <a:t>5/5/2021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E00A-F8A4-40EA-9931-4030B94CEE1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188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157-4424-4D54-8726-23124CAF7C66}" type="datetimeFigureOut">
              <a:rPr lang="en-SG" smtClean="0"/>
              <a:t>5/5/2021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E00A-F8A4-40EA-9931-4030B94CEE1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1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157-4424-4D54-8726-23124CAF7C66}" type="datetimeFigureOut">
              <a:rPr lang="en-SG" smtClean="0"/>
              <a:t>5/5/2021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E00A-F8A4-40EA-9931-4030B94CEE1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60593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157-4424-4D54-8726-23124CAF7C66}" type="datetimeFigureOut">
              <a:rPr lang="en-SG" smtClean="0"/>
              <a:t>5/5/2021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E00A-F8A4-40EA-9931-4030B94CEE1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437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157-4424-4D54-8726-23124CAF7C66}" type="datetimeFigureOut">
              <a:rPr lang="en-SG" smtClean="0"/>
              <a:t>5/5/2021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E00A-F8A4-40EA-9931-4030B94CEE1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83994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157-4424-4D54-8726-23124CAF7C66}" type="datetimeFigureOut">
              <a:rPr lang="en-SG" smtClean="0"/>
              <a:t>5/5/2021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E00A-F8A4-40EA-9931-4030B94CEE1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66694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157-4424-4D54-8726-23124CAF7C66}" type="datetimeFigureOut">
              <a:rPr lang="en-SG" smtClean="0"/>
              <a:t>5/5/2021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E00A-F8A4-40EA-9931-4030B94CEE1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58578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157-4424-4D54-8726-23124CAF7C66}" type="datetimeFigureOut">
              <a:rPr lang="en-SG" smtClean="0"/>
              <a:t>5/5/2021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E00A-F8A4-40EA-9931-4030B94CEE1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48452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157-4424-4D54-8726-23124CAF7C66}" type="datetimeFigureOut">
              <a:rPr lang="en-SG" smtClean="0"/>
              <a:t>5/5/2021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E00A-F8A4-40EA-9931-4030B94CEE1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9955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E157-4424-4D54-8726-23124CAF7C66}" type="datetimeFigureOut">
              <a:rPr lang="en-SG" smtClean="0"/>
              <a:t>5/5/2021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E00A-F8A4-40EA-9931-4030B94CEE1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92353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5E157-4424-4D54-8726-23124CAF7C66}" type="datetimeFigureOut">
              <a:rPr lang="en-SG" smtClean="0"/>
              <a:t>5/5/2021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DE00A-F8A4-40EA-9931-4030B94CEE1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96578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4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42.png"/><Relationship Id="rId4" Type="http://schemas.openxmlformats.org/officeDocument/2006/relationships/image" Target="../media/image3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5.png"/><Relationship Id="rId4" Type="http://schemas.openxmlformats.org/officeDocument/2006/relationships/image" Target="../media/image4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7" Type="http://schemas.openxmlformats.org/officeDocument/2006/relationships/image" Target="../media/image2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6.png"/><Relationship Id="rId4" Type="http://schemas.openxmlformats.org/officeDocument/2006/relationships/image" Target="../media/image42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Online Matching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Nick Gravin, ITCS   SHUFE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29691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2262909" y="2180225"/>
            <a:ext cx="2373746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62909" y="2180225"/>
            <a:ext cx="2373746" cy="1580278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262909" y="2180225"/>
            <a:ext cx="2373746" cy="2370421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262909" y="2942440"/>
            <a:ext cx="2373746" cy="27925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262909" y="2970364"/>
            <a:ext cx="2373746" cy="1552353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2262909" y="3760503"/>
            <a:ext cx="2373746" cy="1596594"/>
          </a:xfrm>
          <a:prstGeom prst="line">
            <a:avLst/>
          </a:prstGeom>
          <a:ln w="57150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262909" y="2184630"/>
            <a:ext cx="2373746" cy="157587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262909" y="3760504"/>
            <a:ext cx="2373746" cy="76221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2262909" y="4550646"/>
            <a:ext cx="2373746" cy="790139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262909" y="3760503"/>
            <a:ext cx="2373746" cy="1596594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</a:t>
            </a:r>
            <a:r>
              <a:rPr lang="en-US" altLang="zh-CN" dirty="0"/>
              <a:t>Bipartite Matching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985818" y="188466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985818" y="267480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85817" y="346494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85816" y="425508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985816" y="504522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364182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64182" y="267480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364181" y="346494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364180" y="425508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4180" y="504522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54343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Offline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4955309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Online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41113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2262909" y="2180225"/>
            <a:ext cx="2373746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62909" y="2180225"/>
            <a:ext cx="2373746" cy="1580278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262909" y="2180225"/>
            <a:ext cx="2373746" cy="2370421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262909" y="2942440"/>
            <a:ext cx="2373746" cy="27925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262909" y="2970364"/>
            <a:ext cx="2373746" cy="1552353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2262909" y="3760503"/>
            <a:ext cx="2373746" cy="1596594"/>
          </a:xfrm>
          <a:prstGeom prst="line">
            <a:avLst/>
          </a:prstGeom>
          <a:ln w="57150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262909" y="2184630"/>
            <a:ext cx="2373746" cy="157587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262909" y="3760504"/>
            <a:ext cx="2373746" cy="76221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2262909" y="4550646"/>
            <a:ext cx="2373746" cy="790139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262909" y="3760503"/>
            <a:ext cx="2373746" cy="1596594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</a:t>
            </a:r>
            <a:r>
              <a:rPr lang="en-US" altLang="zh-CN" dirty="0"/>
              <a:t>Bipartite Matching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985818" y="188466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985818" y="267480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85817" y="346494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85816" y="425508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985816" y="504522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364182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64182" y="267480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364181" y="346494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364180" y="425508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4180" y="504522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727372" y="5911272"/>
            <a:ext cx="1444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ALG = 3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8DE43D2-B7A9-4B37-843F-6205511B5A6E}"/>
              </a:ext>
            </a:extLst>
          </p:cNvPr>
          <p:cNvSpPr/>
          <p:nvPr/>
        </p:nvSpPr>
        <p:spPr>
          <a:xfrm>
            <a:off x="754343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Offline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14AF183-90F5-4E50-89B4-C06698501B49}"/>
              </a:ext>
            </a:extLst>
          </p:cNvPr>
          <p:cNvSpPr/>
          <p:nvPr/>
        </p:nvSpPr>
        <p:spPr>
          <a:xfrm>
            <a:off x="4955309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Online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58468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2262909" y="2180225"/>
            <a:ext cx="2373746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62909" y="2180225"/>
            <a:ext cx="2373746" cy="1580278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262909" y="2180225"/>
            <a:ext cx="2373746" cy="2370421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262909" y="2942440"/>
            <a:ext cx="2373746" cy="27925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262909" y="2970364"/>
            <a:ext cx="2373746" cy="1552353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2262909" y="3760503"/>
            <a:ext cx="2373746" cy="1596594"/>
          </a:xfrm>
          <a:prstGeom prst="line">
            <a:avLst/>
          </a:prstGeom>
          <a:ln w="57150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262909" y="2184630"/>
            <a:ext cx="2373746" cy="157587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262909" y="3760504"/>
            <a:ext cx="2373746" cy="76221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2262909" y="4550646"/>
            <a:ext cx="2373746" cy="790139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262909" y="3760503"/>
            <a:ext cx="2373746" cy="1596594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</a:t>
            </a:r>
            <a:r>
              <a:rPr lang="en-US" altLang="zh-CN" dirty="0"/>
              <a:t>Bipartite Matching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985818" y="188466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985818" y="267480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85817" y="346494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85816" y="425508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985816" y="504522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364182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64182" y="267480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364181" y="346494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364180" y="425508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4180" y="504522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Connector 84"/>
          <p:cNvCxnSpPr/>
          <p:nvPr/>
        </p:nvCxnSpPr>
        <p:spPr>
          <a:xfrm>
            <a:off x="6774872" y="2175821"/>
            <a:ext cx="2373746" cy="0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6774872" y="2175821"/>
            <a:ext cx="2373746" cy="1580278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6774872" y="2175821"/>
            <a:ext cx="2373746" cy="2370421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6774872" y="2938036"/>
            <a:ext cx="2373746" cy="27925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6774872" y="2965960"/>
            <a:ext cx="2373746" cy="155235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6774872" y="3756099"/>
            <a:ext cx="2373746" cy="1596594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6774872" y="2180226"/>
            <a:ext cx="2373746" cy="157587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6774872" y="3756100"/>
            <a:ext cx="2373746" cy="762213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6774872" y="4546242"/>
            <a:ext cx="2373746" cy="790139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6774872" y="3756099"/>
            <a:ext cx="2373746" cy="1596594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6497781" y="1880257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6497781" y="2670397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6497780" y="3460537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6497779" y="4250677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6497779" y="5040817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8876145" y="1880257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8876145" y="2670397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8876144" y="3460537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8876143" y="4250677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8876143" y="5040817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727372" y="5911272"/>
            <a:ext cx="1444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ALG = 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239335" y="5911271"/>
            <a:ext cx="14668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OPT = 5</a:t>
            </a:r>
          </a:p>
        </p:txBody>
      </p:sp>
      <p:sp>
        <p:nvSpPr>
          <p:cNvPr id="45" name="Rectangle 23">
            <a:extLst>
              <a:ext uri="{FF2B5EF4-FFF2-40B4-BE49-F238E27FC236}">
                <a16:creationId xmlns:a16="http://schemas.microsoft.com/office/drawing/2014/main" id="{3F15FB04-CBDF-4AE8-AFEF-962359E037A2}"/>
              </a:ext>
            </a:extLst>
          </p:cNvPr>
          <p:cNvSpPr/>
          <p:nvPr/>
        </p:nvSpPr>
        <p:spPr>
          <a:xfrm>
            <a:off x="754343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Offline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46" name="Rectangle 24">
            <a:extLst>
              <a:ext uri="{FF2B5EF4-FFF2-40B4-BE49-F238E27FC236}">
                <a16:creationId xmlns:a16="http://schemas.microsoft.com/office/drawing/2014/main" id="{5FCD6FB1-FEF2-4AF2-A12E-73EDDDD9861A}"/>
              </a:ext>
            </a:extLst>
          </p:cNvPr>
          <p:cNvSpPr/>
          <p:nvPr/>
        </p:nvSpPr>
        <p:spPr>
          <a:xfrm>
            <a:off x="4955309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Online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513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</a:t>
            </a:r>
            <a:r>
              <a:rPr lang="en-US" altLang="zh-CN" dirty="0"/>
              <a:t>Bipartite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6364"/>
            <a:ext cx="10515600" cy="4560599"/>
          </a:xfrm>
        </p:spPr>
        <p:txBody>
          <a:bodyPr>
            <a:normAutofit/>
          </a:bodyPr>
          <a:lstStyle/>
          <a:p>
            <a:r>
              <a:rPr lang="en-US" altLang="zh-CN" b="1" dirty="0"/>
              <a:t>Greedy:</a:t>
            </a:r>
            <a:r>
              <a:rPr lang="en-US" altLang="zh-CN" dirty="0"/>
              <a:t> match each online vertex to an arbitrary unmatched neighbor (if any). Greedy is 0.5-competitive.</a:t>
            </a:r>
          </a:p>
          <a:p>
            <a:r>
              <a:rPr lang="en-US" dirty="0"/>
              <a:t>Observation: no deterministic algorithm can be better than 0.5-competitive.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altLang="zh-CN" dirty="0"/>
              <a:t>Can we do better with </a:t>
            </a:r>
            <a:r>
              <a:rPr lang="en-US" altLang="zh-CN" dirty="0">
                <a:solidFill>
                  <a:srgbClr val="C00000"/>
                </a:solidFill>
              </a:rPr>
              <a:t>randomized algorithm</a:t>
            </a:r>
            <a:r>
              <a:rPr lang="en-US" altLang="zh-CN" dirty="0"/>
              <a:t>?</a:t>
            </a:r>
          </a:p>
          <a:p>
            <a:endParaRPr lang="en-US" dirty="0"/>
          </a:p>
        </p:txBody>
      </p:sp>
      <p:cxnSp>
        <p:nvCxnSpPr>
          <p:cNvPr id="4" name="Straight Connector 15">
            <a:extLst>
              <a:ext uri="{FF2B5EF4-FFF2-40B4-BE49-F238E27FC236}">
                <a16:creationId xmlns:a16="http://schemas.microsoft.com/office/drawing/2014/main" id="{6A5A9FA3-A3B3-45D2-8656-5624677042C1}"/>
              </a:ext>
            </a:extLst>
          </p:cNvPr>
          <p:cNvCxnSpPr/>
          <p:nvPr/>
        </p:nvCxnSpPr>
        <p:spPr>
          <a:xfrm>
            <a:off x="4276766" y="3538756"/>
            <a:ext cx="2373746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25">
            <a:extLst>
              <a:ext uri="{FF2B5EF4-FFF2-40B4-BE49-F238E27FC236}">
                <a16:creationId xmlns:a16="http://schemas.microsoft.com/office/drawing/2014/main" id="{C306101C-A16D-4793-BEA4-FE29CCB05A7C}"/>
              </a:ext>
            </a:extLst>
          </p:cNvPr>
          <p:cNvCxnSpPr/>
          <p:nvPr/>
        </p:nvCxnSpPr>
        <p:spPr>
          <a:xfrm>
            <a:off x="4276766" y="4300971"/>
            <a:ext cx="2373746" cy="27925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val 4">
            <a:extLst>
              <a:ext uri="{FF2B5EF4-FFF2-40B4-BE49-F238E27FC236}">
                <a16:creationId xmlns:a16="http://schemas.microsoft.com/office/drawing/2014/main" id="{20E6A516-E452-461D-9D5F-2915EB643985}"/>
              </a:ext>
            </a:extLst>
          </p:cNvPr>
          <p:cNvSpPr/>
          <p:nvPr/>
        </p:nvSpPr>
        <p:spPr>
          <a:xfrm>
            <a:off x="3999675" y="3243192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10">
            <a:extLst>
              <a:ext uri="{FF2B5EF4-FFF2-40B4-BE49-F238E27FC236}">
                <a16:creationId xmlns:a16="http://schemas.microsoft.com/office/drawing/2014/main" id="{AEA27567-101A-45A4-957B-F3F17B9D3F3F}"/>
              </a:ext>
            </a:extLst>
          </p:cNvPr>
          <p:cNvSpPr/>
          <p:nvPr/>
        </p:nvSpPr>
        <p:spPr>
          <a:xfrm>
            <a:off x="6378039" y="4033332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15">
            <a:extLst>
              <a:ext uri="{FF2B5EF4-FFF2-40B4-BE49-F238E27FC236}">
                <a16:creationId xmlns:a16="http://schemas.microsoft.com/office/drawing/2014/main" id="{353C1A9A-6A4F-44E8-807E-5B47DAC19988}"/>
              </a:ext>
            </a:extLst>
          </p:cNvPr>
          <p:cNvCxnSpPr>
            <a:cxnSpLocks/>
          </p:cNvCxnSpPr>
          <p:nvPr/>
        </p:nvCxnSpPr>
        <p:spPr>
          <a:xfrm flipV="1">
            <a:off x="4346204" y="3538756"/>
            <a:ext cx="2359396" cy="790140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Oval 5">
            <a:extLst>
              <a:ext uri="{FF2B5EF4-FFF2-40B4-BE49-F238E27FC236}">
                <a16:creationId xmlns:a16="http://schemas.microsoft.com/office/drawing/2014/main" id="{55A58194-8C33-4F73-BDCA-B9F48D98C464}"/>
              </a:ext>
            </a:extLst>
          </p:cNvPr>
          <p:cNvSpPr/>
          <p:nvPr/>
        </p:nvSpPr>
        <p:spPr>
          <a:xfrm>
            <a:off x="3999675" y="4033332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9">
            <a:extLst>
              <a:ext uri="{FF2B5EF4-FFF2-40B4-BE49-F238E27FC236}">
                <a16:creationId xmlns:a16="http://schemas.microsoft.com/office/drawing/2014/main" id="{C3198810-8BB9-4796-940B-D314D2E7EB8D}"/>
              </a:ext>
            </a:extLst>
          </p:cNvPr>
          <p:cNvSpPr/>
          <p:nvPr/>
        </p:nvSpPr>
        <p:spPr>
          <a:xfrm>
            <a:off x="6378039" y="3243192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2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Ranking </a:t>
            </a:r>
            <a:r>
              <a:rPr lang="en-US" sz="3200" dirty="0"/>
              <a:t>[Karp et al.</a:t>
            </a:r>
            <a:r>
              <a:rPr lang="zh-Hans" altLang="en-US" sz="3200" dirty="0"/>
              <a:t> </a:t>
            </a:r>
            <a:r>
              <a:rPr lang="en-US" altLang="zh-Hans" sz="3200" dirty="0"/>
              <a:t>STOC</a:t>
            </a:r>
            <a:r>
              <a:rPr lang="zh-Hans" altLang="en-US" sz="3200" dirty="0"/>
              <a:t> </a:t>
            </a:r>
            <a:r>
              <a:rPr lang="en-US" altLang="zh-Hans" sz="3200" dirty="0"/>
              <a:t>1990</a:t>
            </a:r>
            <a:r>
              <a:rPr lang="en-US" sz="3200" dirty="0"/>
              <a:t>]</a:t>
            </a:r>
          </a:p>
        </p:txBody>
      </p:sp>
      <p:sp>
        <p:nvSpPr>
          <p:cNvPr id="5" name="Oval 4"/>
          <p:cNvSpPr/>
          <p:nvPr/>
        </p:nvSpPr>
        <p:spPr>
          <a:xfrm>
            <a:off x="1985818" y="188466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985818" y="267480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985817" y="346494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985816" y="425508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985816" y="504522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54343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Offline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941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Ranking </a:t>
            </a:r>
            <a:r>
              <a:rPr lang="en-US" sz="3200" dirty="0"/>
              <a:t>[Karp et al.</a:t>
            </a:r>
            <a:r>
              <a:rPr lang="zh-Hans" altLang="en-US" sz="3200" dirty="0"/>
              <a:t> </a:t>
            </a:r>
            <a:r>
              <a:rPr lang="en-US" altLang="zh-Hans" sz="3200" dirty="0"/>
              <a:t>STOC</a:t>
            </a:r>
            <a:r>
              <a:rPr lang="zh-Hans" altLang="en-US" sz="3200" dirty="0"/>
              <a:t> </a:t>
            </a:r>
            <a:r>
              <a:rPr lang="en-US" altLang="zh-Hans" sz="3200" dirty="0"/>
              <a:t>1990</a:t>
            </a:r>
            <a:r>
              <a:rPr lang="en-US" sz="3200" dirty="0"/>
              <a:t>]</a:t>
            </a:r>
          </a:p>
        </p:txBody>
      </p:sp>
      <p:sp>
        <p:nvSpPr>
          <p:cNvPr id="5" name="Oval 4"/>
          <p:cNvSpPr/>
          <p:nvPr/>
        </p:nvSpPr>
        <p:spPr>
          <a:xfrm>
            <a:off x="1985818" y="188466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" name="Oval 5"/>
          <p:cNvSpPr/>
          <p:nvPr/>
        </p:nvSpPr>
        <p:spPr>
          <a:xfrm>
            <a:off x="1985818" y="267480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1985817" y="346494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1985816" y="425508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1985816" y="504522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" name="Rectangle 2"/>
          <p:cNvSpPr/>
          <p:nvPr/>
        </p:nvSpPr>
        <p:spPr>
          <a:xfrm>
            <a:off x="754343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Offline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442095" y="5786616"/>
            <a:ext cx="1484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Random Rank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13205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2262909" y="2180225"/>
            <a:ext cx="2373746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62909" y="2180225"/>
            <a:ext cx="2373746" cy="1580278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262909" y="2180225"/>
            <a:ext cx="2373746" cy="2370421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Ranking </a:t>
            </a:r>
            <a:r>
              <a:rPr lang="en-US" sz="3200" dirty="0"/>
              <a:t>[Karp et al.</a:t>
            </a:r>
            <a:r>
              <a:rPr lang="zh-Hans" altLang="en-US" sz="3200" dirty="0"/>
              <a:t> </a:t>
            </a:r>
            <a:r>
              <a:rPr lang="en-US" altLang="zh-Hans" sz="3200" dirty="0"/>
              <a:t>STOC</a:t>
            </a:r>
            <a:r>
              <a:rPr lang="zh-Hans" altLang="en-US" sz="3200" dirty="0"/>
              <a:t> </a:t>
            </a:r>
            <a:r>
              <a:rPr lang="en-US" altLang="zh-Hans" sz="3200" dirty="0"/>
              <a:t>1990</a:t>
            </a:r>
            <a:r>
              <a:rPr lang="en-US" sz="3200" dirty="0"/>
              <a:t>]</a:t>
            </a:r>
          </a:p>
        </p:txBody>
      </p:sp>
      <p:sp>
        <p:nvSpPr>
          <p:cNvPr id="5" name="Oval 4"/>
          <p:cNvSpPr/>
          <p:nvPr/>
        </p:nvSpPr>
        <p:spPr>
          <a:xfrm>
            <a:off x="1985818" y="188466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" name="Oval 5"/>
          <p:cNvSpPr/>
          <p:nvPr/>
        </p:nvSpPr>
        <p:spPr>
          <a:xfrm>
            <a:off x="1985818" y="267480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1985817" y="346494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1985816" y="425508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1985816" y="504522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4364182" y="188466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4343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Offline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4955309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Online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442095" y="5786616"/>
            <a:ext cx="1484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Random Rank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32443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2262909" y="2180225"/>
            <a:ext cx="2373746" cy="0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62909" y="2180225"/>
            <a:ext cx="2373746" cy="1580278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262909" y="2180225"/>
            <a:ext cx="2373746" cy="2370421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Ranking </a:t>
            </a:r>
            <a:r>
              <a:rPr lang="en-US" sz="3200" dirty="0"/>
              <a:t>[Karp et al.</a:t>
            </a:r>
            <a:r>
              <a:rPr lang="zh-Hans" altLang="en-US" sz="3200" dirty="0"/>
              <a:t> </a:t>
            </a:r>
            <a:r>
              <a:rPr lang="en-US" altLang="zh-Hans" sz="3200" dirty="0"/>
              <a:t>STOC</a:t>
            </a:r>
            <a:r>
              <a:rPr lang="zh-Hans" altLang="en-US" sz="3200" dirty="0"/>
              <a:t> </a:t>
            </a:r>
            <a:r>
              <a:rPr lang="en-US" altLang="zh-Hans" sz="3200" dirty="0"/>
              <a:t>1990</a:t>
            </a:r>
            <a:r>
              <a:rPr lang="en-US" sz="3200" dirty="0"/>
              <a:t>]</a:t>
            </a:r>
          </a:p>
        </p:txBody>
      </p:sp>
      <p:sp>
        <p:nvSpPr>
          <p:cNvPr id="5" name="Oval 4"/>
          <p:cNvSpPr/>
          <p:nvPr/>
        </p:nvSpPr>
        <p:spPr>
          <a:xfrm>
            <a:off x="1985818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" name="Oval 5"/>
          <p:cNvSpPr/>
          <p:nvPr/>
        </p:nvSpPr>
        <p:spPr>
          <a:xfrm>
            <a:off x="1985818" y="267480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1985817" y="3464941"/>
            <a:ext cx="591127" cy="591127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1985816" y="425508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1985816" y="504522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4364182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4343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Offline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4955309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Online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3" name="Rounded Rectangular Callout 2"/>
          <p:cNvSpPr/>
          <p:nvPr/>
        </p:nvSpPr>
        <p:spPr>
          <a:xfrm>
            <a:off x="7007087" y="775252"/>
            <a:ext cx="4581939" cy="1404973"/>
          </a:xfrm>
          <a:prstGeom prst="wedgeRoundRectCallout">
            <a:avLst>
              <a:gd name="adj1" fmla="val -79684"/>
              <a:gd name="adj2" fmla="val 7097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Match to the adjacent &amp; available vertex with the </a:t>
            </a:r>
            <a:r>
              <a:rPr lang="en-US" sz="2400" b="1" u="sng" dirty="0" smtClean="0"/>
              <a:t>smallest</a:t>
            </a:r>
            <a:r>
              <a:rPr lang="en-US" sz="2400" dirty="0" smtClean="0"/>
              <a:t> rank</a:t>
            </a:r>
            <a:endParaRPr lang="en-SG" dirty="0"/>
          </a:p>
        </p:txBody>
      </p:sp>
      <p:sp>
        <p:nvSpPr>
          <p:cNvPr id="4" name="TextBox 3"/>
          <p:cNvSpPr txBox="1"/>
          <p:nvPr/>
        </p:nvSpPr>
        <p:spPr>
          <a:xfrm>
            <a:off x="1442095" y="5786616"/>
            <a:ext cx="1484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Random Rank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8324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2262909" y="2180225"/>
            <a:ext cx="2373746" cy="0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62909" y="2180225"/>
            <a:ext cx="2373746" cy="1580278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262909" y="2180225"/>
            <a:ext cx="2373746" cy="2370421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262909" y="2942440"/>
            <a:ext cx="2373746" cy="27925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262909" y="2970364"/>
            <a:ext cx="2373746" cy="155235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Ranking </a:t>
            </a:r>
            <a:r>
              <a:rPr lang="en-US" sz="3200" dirty="0"/>
              <a:t>[Karp et al.</a:t>
            </a:r>
            <a:r>
              <a:rPr lang="zh-Hans" altLang="en-US" sz="3200" dirty="0"/>
              <a:t> </a:t>
            </a:r>
            <a:r>
              <a:rPr lang="en-US" altLang="zh-Hans" sz="3200" dirty="0"/>
              <a:t>STOC</a:t>
            </a:r>
            <a:r>
              <a:rPr lang="zh-Hans" altLang="en-US" sz="3200" dirty="0"/>
              <a:t> </a:t>
            </a:r>
            <a:r>
              <a:rPr lang="en-US" altLang="zh-Hans" sz="3200" dirty="0"/>
              <a:t>1990</a:t>
            </a:r>
            <a:r>
              <a:rPr lang="en-US" sz="3200" dirty="0"/>
              <a:t>]</a:t>
            </a:r>
          </a:p>
        </p:txBody>
      </p:sp>
      <p:sp>
        <p:nvSpPr>
          <p:cNvPr id="5" name="Oval 4"/>
          <p:cNvSpPr/>
          <p:nvPr/>
        </p:nvSpPr>
        <p:spPr>
          <a:xfrm>
            <a:off x="1985818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" name="Oval 5"/>
          <p:cNvSpPr/>
          <p:nvPr/>
        </p:nvSpPr>
        <p:spPr>
          <a:xfrm>
            <a:off x="1985818" y="267480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1985817" y="3464941"/>
            <a:ext cx="591127" cy="591127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1985816" y="425508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1985816" y="504522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4364182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64182" y="267480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4343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Offline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4955309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Online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19" name="Rounded Rectangular Callout 18"/>
          <p:cNvSpPr/>
          <p:nvPr/>
        </p:nvSpPr>
        <p:spPr>
          <a:xfrm>
            <a:off x="7007087" y="775252"/>
            <a:ext cx="4581939" cy="1404973"/>
          </a:xfrm>
          <a:prstGeom prst="wedgeRoundRectCallout">
            <a:avLst>
              <a:gd name="adj1" fmla="val -79684"/>
              <a:gd name="adj2" fmla="val 7097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Match to the adjacent &amp; available vertex with the </a:t>
            </a:r>
            <a:r>
              <a:rPr lang="en-US" sz="2400" b="1" u="sng" dirty="0" smtClean="0"/>
              <a:t>smallest</a:t>
            </a:r>
            <a:r>
              <a:rPr lang="en-US" sz="2400" dirty="0" smtClean="0"/>
              <a:t> rank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97655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2262909" y="2180225"/>
            <a:ext cx="2373746" cy="0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62909" y="2180225"/>
            <a:ext cx="2373746" cy="1580278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262909" y="2180225"/>
            <a:ext cx="2373746" cy="2370421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2281379" y="2965325"/>
            <a:ext cx="2355276" cy="5040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262909" y="2970364"/>
            <a:ext cx="2373746" cy="155235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Ranking </a:t>
            </a:r>
            <a:r>
              <a:rPr lang="en-US" sz="3200" dirty="0"/>
              <a:t>[Karp et al.</a:t>
            </a:r>
            <a:r>
              <a:rPr lang="zh-Hans" altLang="en-US" sz="3200" dirty="0"/>
              <a:t> </a:t>
            </a:r>
            <a:r>
              <a:rPr lang="en-US" altLang="zh-Hans" sz="3200" dirty="0"/>
              <a:t>STOC</a:t>
            </a:r>
            <a:r>
              <a:rPr lang="zh-Hans" altLang="en-US" sz="3200" dirty="0"/>
              <a:t> </a:t>
            </a:r>
            <a:r>
              <a:rPr lang="en-US" altLang="zh-Hans" sz="3200" dirty="0"/>
              <a:t>1990</a:t>
            </a:r>
            <a:r>
              <a:rPr lang="en-US" sz="3200" dirty="0"/>
              <a:t>]</a:t>
            </a:r>
          </a:p>
        </p:txBody>
      </p:sp>
      <p:sp>
        <p:nvSpPr>
          <p:cNvPr id="5" name="Oval 4"/>
          <p:cNvSpPr/>
          <p:nvPr/>
        </p:nvSpPr>
        <p:spPr>
          <a:xfrm>
            <a:off x="1985818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" name="Oval 5"/>
          <p:cNvSpPr/>
          <p:nvPr/>
        </p:nvSpPr>
        <p:spPr>
          <a:xfrm>
            <a:off x="1985818" y="267480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1985817" y="3464941"/>
            <a:ext cx="591127" cy="591127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1985816" y="425508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1985816" y="504522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4364182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64182" y="267480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4343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Offline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4955309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Online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19" name="Rounded Rectangular Callout 18"/>
          <p:cNvSpPr/>
          <p:nvPr/>
        </p:nvSpPr>
        <p:spPr>
          <a:xfrm>
            <a:off x="7007087" y="775252"/>
            <a:ext cx="4581939" cy="1404973"/>
          </a:xfrm>
          <a:prstGeom prst="wedgeRoundRectCallout">
            <a:avLst>
              <a:gd name="adj1" fmla="val -79684"/>
              <a:gd name="adj2" fmla="val 7097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Match to the adjacent &amp; available vertex with the </a:t>
            </a:r>
            <a:r>
              <a:rPr lang="en-US" sz="2400" b="1" u="sng" dirty="0" smtClean="0"/>
              <a:t>smallest</a:t>
            </a:r>
            <a:r>
              <a:rPr lang="en-US" sz="2400" dirty="0" smtClean="0"/>
              <a:t> rank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88858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</a:t>
            </a:r>
            <a:r>
              <a:rPr lang="en-US" altLang="zh-CN" dirty="0"/>
              <a:t>Bipartite Matching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985818" y="188466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985818" y="267480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85817" y="346494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85816" y="425508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985816" y="504522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54343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Offline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599677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37">
            <a:extLst>
              <a:ext uri="{FF2B5EF4-FFF2-40B4-BE49-F238E27FC236}">
                <a16:creationId xmlns:a16="http://schemas.microsoft.com/office/drawing/2014/main" id="{BAC88A8F-AB1F-43AE-A41E-03837DF62E63}"/>
              </a:ext>
            </a:extLst>
          </p:cNvPr>
          <p:cNvCxnSpPr/>
          <p:nvPr/>
        </p:nvCxnSpPr>
        <p:spPr>
          <a:xfrm flipV="1">
            <a:off x="2262909" y="3760503"/>
            <a:ext cx="2373746" cy="159659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38">
            <a:extLst>
              <a:ext uri="{FF2B5EF4-FFF2-40B4-BE49-F238E27FC236}">
                <a16:creationId xmlns:a16="http://schemas.microsoft.com/office/drawing/2014/main" id="{A83F64F7-128A-4D7C-B675-2CB8C6B9CD07}"/>
              </a:ext>
            </a:extLst>
          </p:cNvPr>
          <p:cNvCxnSpPr/>
          <p:nvPr/>
        </p:nvCxnSpPr>
        <p:spPr>
          <a:xfrm>
            <a:off x="2262909" y="2184630"/>
            <a:ext cx="2373746" cy="157587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39">
            <a:extLst>
              <a:ext uri="{FF2B5EF4-FFF2-40B4-BE49-F238E27FC236}">
                <a16:creationId xmlns:a16="http://schemas.microsoft.com/office/drawing/2014/main" id="{3102D7FF-4FB5-4ADD-A81A-C0790A8775C3}"/>
              </a:ext>
            </a:extLst>
          </p:cNvPr>
          <p:cNvCxnSpPr/>
          <p:nvPr/>
        </p:nvCxnSpPr>
        <p:spPr>
          <a:xfrm flipV="1">
            <a:off x="2262909" y="3760504"/>
            <a:ext cx="2373746" cy="76221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62909" y="2180225"/>
            <a:ext cx="2373746" cy="0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62909" y="2180225"/>
            <a:ext cx="2373746" cy="1580278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262909" y="2180225"/>
            <a:ext cx="2373746" cy="2370421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2281379" y="2965325"/>
            <a:ext cx="2355276" cy="5040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262909" y="2970364"/>
            <a:ext cx="2373746" cy="155235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Ranking </a:t>
            </a:r>
            <a:r>
              <a:rPr lang="en-US" sz="3200" dirty="0"/>
              <a:t>[Karp et al.</a:t>
            </a:r>
            <a:r>
              <a:rPr lang="zh-Hans" altLang="en-US" sz="3200" dirty="0"/>
              <a:t> </a:t>
            </a:r>
            <a:r>
              <a:rPr lang="en-US" altLang="zh-Hans" sz="3200" dirty="0"/>
              <a:t>STOC</a:t>
            </a:r>
            <a:r>
              <a:rPr lang="zh-Hans" altLang="en-US" sz="3200" dirty="0"/>
              <a:t> </a:t>
            </a:r>
            <a:r>
              <a:rPr lang="en-US" altLang="zh-Hans" sz="3200" dirty="0"/>
              <a:t>1990</a:t>
            </a:r>
            <a:r>
              <a:rPr lang="en-US" sz="3200" dirty="0"/>
              <a:t>]</a:t>
            </a:r>
          </a:p>
        </p:txBody>
      </p:sp>
      <p:sp>
        <p:nvSpPr>
          <p:cNvPr id="5" name="Oval 4"/>
          <p:cNvSpPr/>
          <p:nvPr/>
        </p:nvSpPr>
        <p:spPr>
          <a:xfrm>
            <a:off x="1985818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" name="Oval 5"/>
          <p:cNvSpPr/>
          <p:nvPr/>
        </p:nvSpPr>
        <p:spPr>
          <a:xfrm>
            <a:off x="1985818" y="267480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1985817" y="3464941"/>
            <a:ext cx="591127" cy="591127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1985816" y="425508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1985816" y="504522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4364182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64182" y="267480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4343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Offline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4955309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Online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23" name="Oval 11">
            <a:extLst>
              <a:ext uri="{FF2B5EF4-FFF2-40B4-BE49-F238E27FC236}">
                <a16:creationId xmlns:a16="http://schemas.microsoft.com/office/drawing/2014/main" id="{D3F35DFF-5100-4C9C-A071-E43A30CD34D7}"/>
              </a:ext>
            </a:extLst>
          </p:cNvPr>
          <p:cNvSpPr/>
          <p:nvPr/>
        </p:nvSpPr>
        <p:spPr>
          <a:xfrm>
            <a:off x="4364181" y="346494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ular Callout 23"/>
          <p:cNvSpPr/>
          <p:nvPr/>
        </p:nvSpPr>
        <p:spPr>
          <a:xfrm>
            <a:off x="7007087" y="775252"/>
            <a:ext cx="4581939" cy="1404973"/>
          </a:xfrm>
          <a:prstGeom prst="wedgeRoundRectCallout">
            <a:avLst>
              <a:gd name="adj1" fmla="val -79684"/>
              <a:gd name="adj2" fmla="val 7097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Match to the adjacent &amp; available vertex with the </a:t>
            </a:r>
            <a:r>
              <a:rPr lang="en-US" sz="2400" b="1" u="sng" dirty="0" smtClean="0"/>
              <a:t>smallest</a:t>
            </a:r>
            <a:r>
              <a:rPr lang="en-US" sz="2400" dirty="0" smtClean="0"/>
              <a:t> rank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3014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37">
            <a:extLst>
              <a:ext uri="{FF2B5EF4-FFF2-40B4-BE49-F238E27FC236}">
                <a16:creationId xmlns:a16="http://schemas.microsoft.com/office/drawing/2014/main" id="{BAC88A8F-AB1F-43AE-A41E-03837DF62E63}"/>
              </a:ext>
            </a:extLst>
          </p:cNvPr>
          <p:cNvCxnSpPr/>
          <p:nvPr/>
        </p:nvCxnSpPr>
        <p:spPr>
          <a:xfrm flipV="1">
            <a:off x="2262909" y="3760503"/>
            <a:ext cx="2373746" cy="1596594"/>
          </a:xfrm>
          <a:prstGeom prst="line">
            <a:avLst/>
          </a:prstGeom>
          <a:ln w="57150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38">
            <a:extLst>
              <a:ext uri="{FF2B5EF4-FFF2-40B4-BE49-F238E27FC236}">
                <a16:creationId xmlns:a16="http://schemas.microsoft.com/office/drawing/2014/main" id="{A83F64F7-128A-4D7C-B675-2CB8C6B9CD07}"/>
              </a:ext>
            </a:extLst>
          </p:cNvPr>
          <p:cNvCxnSpPr/>
          <p:nvPr/>
        </p:nvCxnSpPr>
        <p:spPr>
          <a:xfrm>
            <a:off x="2262909" y="2184630"/>
            <a:ext cx="2373746" cy="157587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39">
            <a:extLst>
              <a:ext uri="{FF2B5EF4-FFF2-40B4-BE49-F238E27FC236}">
                <a16:creationId xmlns:a16="http://schemas.microsoft.com/office/drawing/2014/main" id="{3102D7FF-4FB5-4ADD-A81A-C0790A8775C3}"/>
              </a:ext>
            </a:extLst>
          </p:cNvPr>
          <p:cNvCxnSpPr/>
          <p:nvPr/>
        </p:nvCxnSpPr>
        <p:spPr>
          <a:xfrm flipV="1">
            <a:off x="2262909" y="3760504"/>
            <a:ext cx="2373746" cy="76221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62909" y="2180225"/>
            <a:ext cx="2373746" cy="0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62909" y="2180225"/>
            <a:ext cx="2373746" cy="1580278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262909" y="2180225"/>
            <a:ext cx="2373746" cy="2370421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2281379" y="2965325"/>
            <a:ext cx="2355276" cy="5040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262909" y="2970364"/>
            <a:ext cx="2373746" cy="155235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Ranking </a:t>
            </a:r>
            <a:r>
              <a:rPr lang="en-US" sz="3200" dirty="0"/>
              <a:t>[Karp et al.</a:t>
            </a:r>
            <a:r>
              <a:rPr lang="zh-Hans" altLang="en-US" sz="3200" dirty="0"/>
              <a:t> </a:t>
            </a:r>
            <a:r>
              <a:rPr lang="en-US" altLang="zh-Hans" sz="3200" dirty="0"/>
              <a:t>STOC</a:t>
            </a:r>
            <a:r>
              <a:rPr lang="zh-Hans" altLang="en-US" sz="3200" dirty="0"/>
              <a:t> </a:t>
            </a:r>
            <a:r>
              <a:rPr lang="en-US" altLang="zh-Hans" sz="3200" dirty="0"/>
              <a:t>1990</a:t>
            </a:r>
            <a:r>
              <a:rPr lang="en-US" sz="3200" dirty="0"/>
              <a:t>]</a:t>
            </a:r>
          </a:p>
        </p:txBody>
      </p:sp>
      <p:sp>
        <p:nvSpPr>
          <p:cNvPr id="5" name="Oval 4"/>
          <p:cNvSpPr/>
          <p:nvPr/>
        </p:nvSpPr>
        <p:spPr>
          <a:xfrm>
            <a:off x="1985818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" name="Oval 5"/>
          <p:cNvSpPr/>
          <p:nvPr/>
        </p:nvSpPr>
        <p:spPr>
          <a:xfrm>
            <a:off x="1985818" y="267480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1985817" y="3464941"/>
            <a:ext cx="591127" cy="591127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1985816" y="425508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1985816" y="504522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4364182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64182" y="267480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4343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Offline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4955309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Online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23" name="Oval 11">
            <a:extLst>
              <a:ext uri="{FF2B5EF4-FFF2-40B4-BE49-F238E27FC236}">
                <a16:creationId xmlns:a16="http://schemas.microsoft.com/office/drawing/2014/main" id="{D3F35DFF-5100-4C9C-A071-E43A30CD34D7}"/>
              </a:ext>
            </a:extLst>
          </p:cNvPr>
          <p:cNvSpPr/>
          <p:nvPr/>
        </p:nvSpPr>
        <p:spPr>
          <a:xfrm>
            <a:off x="4364181" y="346494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ular Callout 23"/>
          <p:cNvSpPr/>
          <p:nvPr/>
        </p:nvSpPr>
        <p:spPr>
          <a:xfrm>
            <a:off x="7007087" y="775252"/>
            <a:ext cx="4581939" cy="1404973"/>
          </a:xfrm>
          <a:prstGeom prst="wedgeRoundRectCallout">
            <a:avLst>
              <a:gd name="adj1" fmla="val -79684"/>
              <a:gd name="adj2" fmla="val 7097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Match to the adjacent &amp; available vertex with the </a:t>
            </a:r>
            <a:r>
              <a:rPr lang="en-US" sz="2400" b="1" u="sng" dirty="0" smtClean="0"/>
              <a:t>smallest</a:t>
            </a:r>
            <a:r>
              <a:rPr lang="en-US" sz="2400" dirty="0" smtClean="0"/>
              <a:t> rank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1309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57">
            <a:extLst>
              <a:ext uri="{FF2B5EF4-FFF2-40B4-BE49-F238E27FC236}">
                <a16:creationId xmlns:a16="http://schemas.microsoft.com/office/drawing/2014/main" id="{D711DD91-D902-44A6-B039-CD49EE2B69B6}"/>
              </a:ext>
            </a:extLst>
          </p:cNvPr>
          <p:cNvCxnSpPr/>
          <p:nvPr/>
        </p:nvCxnSpPr>
        <p:spPr>
          <a:xfrm flipV="1">
            <a:off x="2262909" y="4550646"/>
            <a:ext cx="2373746" cy="790139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37">
            <a:extLst>
              <a:ext uri="{FF2B5EF4-FFF2-40B4-BE49-F238E27FC236}">
                <a16:creationId xmlns:a16="http://schemas.microsoft.com/office/drawing/2014/main" id="{BAC88A8F-AB1F-43AE-A41E-03837DF62E63}"/>
              </a:ext>
            </a:extLst>
          </p:cNvPr>
          <p:cNvCxnSpPr/>
          <p:nvPr/>
        </p:nvCxnSpPr>
        <p:spPr>
          <a:xfrm flipV="1">
            <a:off x="2262909" y="3760503"/>
            <a:ext cx="2373746" cy="1596594"/>
          </a:xfrm>
          <a:prstGeom prst="line">
            <a:avLst/>
          </a:prstGeom>
          <a:ln w="57150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38">
            <a:extLst>
              <a:ext uri="{FF2B5EF4-FFF2-40B4-BE49-F238E27FC236}">
                <a16:creationId xmlns:a16="http://schemas.microsoft.com/office/drawing/2014/main" id="{A83F64F7-128A-4D7C-B675-2CB8C6B9CD07}"/>
              </a:ext>
            </a:extLst>
          </p:cNvPr>
          <p:cNvCxnSpPr/>
          <p:nvPr/>
        </p:nvCxnSpPr>
        <p:spPr>
          <a:xfrm>
            <a:off x="2262909" y="2184630"/>
            <a:ext cx="2373746" cy="157587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39">
            <a:extLst>
              <a:ext uri="{FF2B5EF4-FFF2-40B4-BE49-F238E27FC236}">
                <a16:creationId xmlns:a16="http://schemas.microsoft.com/office/drawing/2014/main" id="{3102D7FF-4FB5-4ADD-A81A-C0790A8775C3}"/>
              </a:ext>
            </a:extLst>
          </p:cNvPr>
          <p:cNvCxnSpPr/>
          <p:nvPr/>
        </p:nvCxnSpPr>
        <p:spPr>
          <a:xfrm flipV="1">
            <a:off x="2262909" y="3760504"/>
            <a:ext cx="2373746" cy="76221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62909" y="2180225"/>
            <a:ext cx="2373746" cy="0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62909" y="2180225"/>
            <a:ext cx="2373746" cy="1580278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262909" y="2180225"/>
            <a:ext cx="2373746" cy="2370421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2281379" y="2965325"/>
            <a:ext cx="2355276" cy="5040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262909" y="2970364"/>
            <a:ext cx="2373746" cy="155235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Ranking </a:t>
            </a:r>
            <a:r>
              <a:rPr lang="en-US" sz="3200" dirty="0"/>
              <a:t>[Karp et al.</a:t>
            </a:r>
            <a:r>
              <a:rPr lang="zh-Hans" altLang="en-US" sz="3200" dirty="0"/>
              <a:t> </a:t>
            </a:r>
            <a:r>
              <a:rPr lang="en-US" altLang="zh-Hans" sz="3200" dirty="0"/>
              <a:t>STOC</a:t>
            </a:r>
            <a:r>
              <a:rPr lang="zh-Hans" altLang="en-US" sz="3200" dirty="0"/>
              <a:t> </a:t>
            </a:r>
            <a:r>
              <a:rPr lang="en-US" altLang="zh-Hans" sz="3200" dirty="0"/>
              <a:t>1990</a:t>
            </a:r>
            <a:r>
              <a:rPr lang="en-US" sz="3200" dirty="0"/>
              <a:t>]</a:t>
            </a:r>
          </a:p>
        </p:txBody>
      </p:sp>
      <p:sp>
        <p:nvSpPr>
          <p:cNvPr id="5" name="Oval 4"/>
          <p:cNvSpPr/>
          <p:nvPr/>
        </p:nvSpPr>
        <p:spPr>
          <a:xfrm>
            <a:off x="1985818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" name="Oval 5"/>
          <p:cNvSpPr/>
          <p:nvPr/>
        </p:nvSpPr>
        <p:spPr>
          <a:xfrm>
            <a:off x="1985818" y="267480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1985817" y="3464941"/>
            <a:ext cx="591127" cy="591127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1985816" y="425508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1985816" y="504522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4364182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64182" y="267480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4343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Offline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4955309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Online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23" name="Oval 11">
            <a:extLst>
              <a:ext uri="{FF2B5EF4-FFF2-40B4-BE49-F238E27FC236}">
                <a16:creationId xmlns:a16="http://schemas.microsoft.com/office/drawing/2014/main" id="{D3F35DFF-5100-4C9C-A071-E43A30CD34D7}"/>
              </a:ext>
            </a:extLst>
          </p:cNvPr>
          <p:cNvSpPr/>
          <p:nvPr/>
        </p:nvSpPr>
        <p:spPr>
          <a:xfrm>
            <a:off x="4364181" y="346494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12">
            <a:extLst>
              <a:ext uri="{FF2B5EF4-FFF2-40B4-BE49-F238E27FC236}">
                <a16:creationId xmlns:a16="http://schemas.microsoft.com/office/drawing/2014/main" id="{43C672AC-26AE-43CF-B6C6-7952609B7001}"/>
              </a:ext>
            </a:extLst>
          </p:cNvPr>
          <p:cNvSpPr/>
          <p:nvPr/>
        </p:nvSpPr>
        <p:spPr>
          <a:xfrm>
            <a:off x="4364180" y="425508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ular Callout 27"/>
          <p:cNvSpPr/>
          <p:nvPr/>
        </p:nvSpPr>
        <p:spPr>
          <a:xfrm>
            <a:off x="7007087" y="775252"/>
            <a:ext cx="4581939" cy="1404973"/>
          </a:xfrm>
          <a:prstGeom prst="wedgeRoundRectCallout">
            <a:avLst>
              <a:gd name="adj1" fmla="val -79684"/>
              <a:gd name="adj2" fmla="val 7097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Match to the adjacent &amp; available vertex with the </a:t>
            </a:r>
            <a:r>
              <a:rPr lang="en-US" sz="2400" b="1" u="sng" dirty="0" smtClean="0"/>
              <a:t>smallest</a:t>
            </a:r>
            <a:r>
              <a:rPr lang="en-US" sz="2400" dirty="0" smtClean="0"/>
              <a:t> rank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1973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60">
            <a:extLst>
              <a:ext uri="{FF2B5EF4-FFF2-40B4-BE49-F238E27FC236}">
                <a16:creationId xmlns:a16="http://schemas.microsoft.com/office/drawing/2014/main" id="{53278547-EC87-485A-84FB-8DFA80E47457}"/>
              </a:ext>
            </a:extLst>
          </p:cNvPr>
          <p:cNvCxnSpPr/>
          <p:nvPr/>
        </p:nvCxnSpPr>
        <p:spPr>
          <a:xfrm>
            <a:off x="2262909" y="3760503"/>
            <a:ext cx="2373746" cy="1596594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57">
            <a:extLst>
              <a:ext uri="{FF2B5EF4-FFF2-40B4-BE49-F238E27FC236}">
                <a16:creationId xmlns:a16="http://schemas.microsoft.com/office/drawing/2014/main" id="{D711DD91-D902-44A6-B039-CD49EE2B69B6}"/>
              </a:ext>
            </a:extLst>
          </p:cNvPr>
          <p:cNvCxnSpPr/>
          <p:nvPr/>
        </p:nvCxnSpPr>
        <p:spPr>
          <a:xfrm flipV="1">
            <a:off x="2262909" y="4550646"/>
            <a:ext cx="2373746" cy="790139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37">
            <a:extLst>
              <a:ext uri="{FF2B5EF4-FFF2-40B4-BE49-F238E27FC236}">
                <a16:creationId xmlns:a16="http://schemas.microsoft.com/office/drawing/2014/main" id="{BAC88A8F-AB1F-43AE-A41E-03837DF62E63}"/>
              </a:ext>
            </a:extLst>
          </p:cNvPr>
          <p:cNvCxnSpPr/>
          <p:nvPr/>
        </p:nvCxnSpPr>
        <p:spPr>
          <a:xfrm flipV="1">
            <a:off x="2262909" y="3760503"/>
            <a:ext cx="2373746" cy="1596594"/>
          </a:xfrm>
          <a:prstGeom prst="line">
            <a:avLst/>
          </a:prstGeom>
          <a:ln w="57150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38">
            <a:extLst>
              <a:ext uri="{FF2B5EF4-FFF2-40B4-BE49-F238E27FC236}">
                <a16:creationId xmlns:a16="http://schemas.microsoft.com/office/drawing/2014/main" id="{A83F64F7-128A-4D7C-B675-2CB8C6B9CD07}"/>
              </a:ext>
            </a:extLst>
          </p:cNvPr>
          <p:cNvCxnSpPr/>
          <p:nvPr/>
        </p:nvCxnSpPr>
        <p:spPr>
          <a:xfrm>
            <a:off x="2262909" y="2184630"/>
            <a:ext cx="2373746" cy="157587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39">
            <a:extLst>
              <a:ext uri="{FF2B5EF4-FFF2-40B4-BE49-F238E27FC236}">
                <a16:creationId xmlns:a16="http://schemas.microsoft.com/office/drawing/2014/main" id="{3102D7FF-4FB5-4ADD-A81A-C0790A8775C3}"/>
              </a:ext>
            </a:extLst>
          </p:cNvPr>
          <p:cNvCxnSpPr/>
          <p:nvPr/>
        </p:nvCxnSpPr>
        <p:spPr>
          <a:xfrm flipV="1">
            <a:off x="2262909" y="3760504"/>
            <a:ext cx="2373746" cy="76221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62909" y="2180225"/>
            <a:ext cx="2373746" cy="0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62909" y="2180225"/>
            <a:ext cx="2373746" cy="1580278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262909" y="2180225"/>
            <a:ext cx="2373746" cy="2370421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2281379" y="2965325"/>
            <a:ext cx="2355276" cy="5040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262909" y="2970364"/>
            <a:ext cx="2373746" cy="155235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Ranking </a:t>
            </a:r>
            <a:r>
              <a:rPr lang="en-US" sz="3200" dirty="0"/>
              <a:t>[Karp et al.</a:t>
            </a:r>
            <a:r>
              <a:rPr lang="zh-Hans" altLang="en-US" sz="3200" dirty="0"/>
              <a:t> </a:t>
            </a:r>
            <a:r>
              <a:rPr lang="en-US" altLang="zh-Hans" sz="3200" dirty="0"/>
              <a:t>STOC</a:t>
            </a:r>
            <a:r>
              <a:rPr lang="zh-Hans" altLang="en-US" sz="3200" dirty="0"/>
              <a:t> </a:t>
            </a:r>
            <a:r>
              <a:rPr lang="en-US" altLang="zh-Hans" sz="3200" dirty="0"/>
              <a:t>1990</a:t>
            </a:r>
            <a:r>
              <a:rPr lang="en-US" sz="3200" dirty="0"/>
              <a:t>]</a:t>
            </a:r>
          </a:p>
        </p:txBody>
      </p:sp>
      <p:sp>
        <p:nvSpPr>
          <p:cNvPr id="5" name="Oval 4"/>
          <p:cNvSpPr/>
          <p:nvPr/>
        </p:nvSpPr>
        <p:spPr>
          <a:xfrm>
            <a:off x="1985818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" name="Oval 5"/>
          <p:cNvSpPr/>
          <p:nvPr/>
        </p:nvSpPr>
        <p:spPr>
          <a:xfrm>
            <a:off x="1985818" y="267480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1985817" y="3464941"/>
            <a:ext cx="591127" cy="591127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1985816" y="425508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1985816" y="504522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4364182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64182" y="267480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4343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Offline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4955309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Online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23" name="Oval 11">
            <a:extLst>
              <a:ext uri="{FF2B5EF4-FFF2-40B4-BE49-F238E27FC236}">
                <a16:creationId xmlns:a16="http://schemas.microsoft.com/office/drawing/2014/main" id="{D3F35DFF-5100-4C9C-A071-E43A30CD34D7}"/>
              </a:ext>
            </a:extLst>
          </p:cNvPr>
          <p:cNvSpPr/>
          <p:nvPr/>
        </p:nvSpPr>
        <p:spPr>
          <a:xfrm>
            <a:off x="4364181" y="346494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12">
            <a:extLst>
              <a:ext uri="{FF2B5EF4-FFF2-40B4-BE49-F238E27FC236}">
                <a16:creationId xmlns:a16="http://schemas.microsoft.com/office/drawing/2014/main" id="{43C672AC-26AE-43CF-B6C6-7952609B7001}"/>
              </a:ext>
            </a:extLst>
          </p:cNvPr>
          <p:cNvSpPr/>
          <p:nvPr/>
        </p:nvSpPr>
        <p:spPr>
          <a:xfrm>
            <a:off x="4364180" y="425508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13">
            <a:extLst>
              <a:ext uri="{FF2B5EF4-FFF2-40B4-BE49-F238E27FC236}">
                <a16:creationId xmlns:a16="http://schemas.microsoft.com/office/drawing/2014/main" id="{6A000002-13F7-458E-891C-ACCA26019EBA}"/>
              </a:ext>
            </a:extLst>
          </p:cNvPr>
          <p:cNvSpPr/>
          <p:nvPr/>
        </p:nvSpPr>
        <p:spPr>
          <a:xfrm>
            <a:off x="4364180" y="504522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ular Callout 29"/>
          <p:cNvSpPr/>
          <p:nvPr/>
        </p:nvSpPr>
        <p:spPr>
          <a:xfrm>
            <a:off x="7007087" y="775252"/>
            <a:ext cx="4581939" cy="1404973"/>
          </a:xfrm>
          <a:prstGeom prst="wedgeRoundRectCallout">
            <a:avLst>
              <a:gd name="adj1" fmla="val -79684"/>
              <a:gd name="adj2" fmla="val 7097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Match to the adjacent &amp; available vertex with the </a:t>
            </a:r>
            <a:r>
              <a:rPr lang="en-US" sz="2400" b="1" u="sng" dirty="0" smtClean="0"/>
              <a:t>smallest</a:t>
            </a:r>
            <a:r>
              <a:rPr lang="en-US" sz="2400" dirty="0" smtClean="0"/>
              <a:t> rank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265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60">
            <a:extLst>
              <a:ext uri="{FF2B5EF4-FFF2-40B4-BE49-F238E27FC236}">
                <a16:creationId xmlns:a16="http://schemas.microsoft.com/office/drawing/2014/main" id="{53278547-EC87-485A-84FB-8DFA80E47457}"/>
              </a:ext>
            </a:extLst>
          </p:cNvPr>
          <p:cNvCxnSpPr/>
          <p:nvPr/>
        </p:nvCxnSpPr>
        <p:spPr>
          <a:xfrm>
            <a:off x="2262909" y="3760503"/>
            <a:ext cx="2373746" cy="1596594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57">
            <a:extLst>
              <a:ext uri="{FF2B5EF4-FFF2-40B4-BE49-F238E27FC236}">
                <a16:creationId xmlns:a16="http://schemas.microsoft.com/office/drawing/2014/main" id="{D711DD91-D902-44A6-B039-CD49EE2B69B6}"/>
              </a:ext>
            </a:extLst>
          </p:cNvPr>
          <p:cNvCxnSpPr/>
          <p:nvPr/>
        </p:nvCxnSpPr>
        <p:spPr>
          <a:xfrm flipV="1">
            <a:off x="2262909" y="4550646"/>
            <a:ext cx="2373746" cy="790139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37">
            <a:extLst>
              <a:ext uri="{FF2B5EF4-FFF2-40B4-BE49-F238E27FC236}">
                <a16:creationId xmlns:a16="http://schemas.microsoft.com/office/drawing/2014/main" id="{BAC88A8F-AB1F-43AE-A41E-03837DF62E63}"/>
              </a:ext>
            </a:extLst>
          </p:cNvPr>
          <p:cNvCxnSpPr/>
          <p:nvPr/>
        </p:nvCxnSpPr>
        <p:spPr>
          <a:xfrm flipV="1">
            <a:off x="2262909" y="3760503"/>
            <a:ext cx="2373746" cy="1596594"/>
          </a:xfrm>
          <a:prstGeom prst="line">
            <a:avLst/>
          </a:prstGeom>
          <a:ln w="57150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38">
            <a:extLst>
              <a:ext uri="{FF2B5EF4-FFF2-40B4-BE49-F238E27FC236}">
                <a16:creationId xmlns:a16="http://schemas.microsoft.com/office/drawing/2014/main" id="{A83F64F7-128A-4D7C-B675-2CB8C6B9CD07}"/>
              </a:ext>
            </a:extLst>
          </p:cNvPr>
          <p:cNvCxnSpPr/>
          <p:nvPr/>
        </p:nvCxnSpPr>
        <p:spPr>
          <a:xfrm>
            <a:off x="2262909" y="2184630"/>
            <a:ext cx="2373746" cy="157587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39">
            <a:extLst>
              <a:ext uri="{FF2B5EF4-FFF2-40B4-BE49-F238E27FC236}">
                <a16:creationId xmlns:a16="http://schemas.microsoft.com/office/drawing/2014/main" id="{3102D7FF-4FB5-4ADD-A81A-C0790A8775C3}"/>
              </a:ext>
            </a:extLst>
          </p:cNvPr>
          <p:cNvCxnSpPr/>
          <p:nvPr/>
        </p:nvCxnSpPr>
        <p:spPr>
          <a:xfrm flipV="1">
            <a:off x="2262909" y="3760504"/>
            <a:ext cx="2373746" cy="76221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62909" y="2180225"/>
            <a:ext cx="2373746" cy="0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62909" y="2180225"/>
            <a:ext cx="2373746" cy="1580278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262909" y="2180225"/>
            <a:ext cx="2373746" cy="2370421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2281379" y="2965325"/>
            <a:ext cx="2355276" cy="5040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262909" y="2970364"/>
            <a:ext cx="2373746" cy="155235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Ranking </a:t>
            </a:r>
            <a:r>
              <a:rPr lang="en-US" sz="3200" dirty="0"/>
              <a:t>[Karp et al.</a:t>
            </a:r>
            <a:r>
              <a:rPr lang="zh-Hans" altLang="en-US" sz="3200" dirty="0"/>
              <a:t> </a:t>
            </a:r>
            <a:r>
              <a:rPr lang="en-US" altLang="zh-Hans" sz="3200" dirty="0"/>
              <a:t>STOC</a:t>
            </a:r>
            <a:r>
              <a:rPr lang="zh-Hans" altLang="en-US" sz="3200" dirty="0"/>
              <a:t> </a:t>
            </a:r>
            <a:r>
              <a:rPr lang="en-US" altLang="zh-Hans" sz="3200" dirty="0"/>
              <a:t>1990</a:t>
            </a:r>
            <a:r>
              <a:rPr lang="en-US" sz="3200" dirty="0"/>
              <a:t>]</a:t>
            </a:r>
          </a:p>
        </p:txBody>
      </p:sp>
      <p:sp>
        <p:nvSpPr>
          <p:cNvPr id="5" name="Oval 4"/>
          <p:cNvSpPr/>
          <p:nvPr/>
        </p:nvSpPr>
        <p:spPr>
          <a:xfrm>
            <a:off x="1985818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" name="Oval 5"/>
          <p:cNvSpPr/>
          <p:nvPr/>
        </p:nvSpPr>
        <p:spPr>
          <a:xfrm>
            <a:off x="1985818" y="267480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1985817" y="346494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1985816" y="425508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1985816" y="504522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4364182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64182" y="267480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4343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Offline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4955309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Online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23" name="Oval 11">
            <a:extLst>
              <a:ext uri="{FF2B5EF4-FFF2-40B4-BE49-F238E27FC236}">
                <a16:creationId xmlns:a16="http://schemas.microsoft.com/office/drawing/2014/main" id="{D3F35DFF-5100-4C9C-A071-E43A30CD34D7}"/>
              </a:ext>
            </a:extLst>
          </p:cNvPr>
          <p:cNvSpPr/>
          <p:nvPr/>
        </p:nvSpPr>
        <p:spPr>
          <a:xfrm>
            <a:off x="4364181" y="346494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12">
            <a:extLst>
              <a:ext uri="{FF2B5EF4-FFF2-40B4-BE49-F238E27FC236}">
                <a16:creationId xmlns:a16="http://schemas.microsoft.com/office/drawing/2014/main" id="{43C672AC-26AE-43CF-B6C6-7952609B7001}"/>
              </a:ext>
            </a:extLst>
          </p:cNvPr>
          <p:cNvSpPr/>
          <p:nvPr/>
        </p:nvSpPr>
        <p:spPr>
          <a:xfrm>
            <a:off x="4364180" y="425508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13">
            <a:extLst>
              <a:ext uri="{FF2B5EF4-FFF2-40B4-BE49-F238E27FC236}">
                <a16:creationId xmlns:a16="http://schemas.microsoft.com/office/drawing/2014/main" id="{6A000002-13F7-458E-891C-ACCA26019EBA}"/>
              </a:ext>
            </a:extLst>
          </p:cNvPr>
          <p:cNvSpPr/>
          <p:nvPr/>
        </p:nvSpPr>
        <p:spPr>
          <a:xfrm>
            <a:off x="4364180" y="504522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">
            <a:extLst>
              <a:ext uri="{FF2B5EF4-FFF2-40B4-BE49-F238E27FC236}">
                <a16:creationId xmlns:a16="http://schemas.microsoft.com/office/drawing/2014/main" id="{6915D074-1C42-47E8-BF8B-EA8C8C51C5A3}"/>
              </a:ext>
            </a:extLst>
          </p:cNvPr>
          <p:cNvSpPr txBox="1"/>
          <p:nvPr/>
        </p:nvSpPr>
        <p:spPr>
          <a:xfrm>
            <a:off x="2727372" y="5911272"/>
            <a:ext cx="1444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ALG = 4</a:t>
            </a:r>
          </a:p>
        </p:txBody>
      </p:sp>
      <p:sp>
        <p:nvSpPr>
          <p:cNvPr id="31" name="Rounded Rectangular Callout 30"/>
          <p:cNvSpPr/>
          <p:nvPr/>
        </p:nvSpPr>
        <p:spPr>
          <a:xfrm>
            <a:off x="7007087" y="775252"/>
            <a:ext cx="4581939" cy="1404973"/>
          </a:xfrm>
          <a:prstGeom prst="wedgeRoundRectCallout">
            <a:avLst>
              <a:gd name="adj1" fmla="val -79684"/>
              <a:gd name="adj2" fmla="val 7097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Match to the adjacent &amp; available vertex with the </a:t>
            </a:r>
            <a:r>
              <a:rPr lang="en-US" sz="2400" b="1" u="sng" dirty="0" smtClean="0"/>
              <a:t>smallest</a:t>
            </a:r>
            <a:r>
              <a:rPr lang="en-US" sz="2400" dirty="0" smtClean="0"/>
              <a:t> rank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84024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</a:t>
            </a:r>
            <a:r>
              <a:rPr lang="en-US" altLang="zh-CN" dirty="0"/>
              <a:t>Bipartite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6364"/>
            <a:ext cx="10515600" cy="4560599"/>
          </a:xfrm>
        </p:spPr>
        <p:txBody>
          <a:bodyPr>
            <a:normAutofit/>
          </a:bodyPr>
          <a:lstStyle/>
          <a:p>
            <a:r>
              <a:rPr lang="en-US" altLang="zh-CN" b="1" dirty="0"/>
              <a:t>Greedy:</a:t>
            </a:r>
            <a:r>
              <a:rPr lang="en-US" altLang="zh-CN" dirty="0"/>
              <a:t> match each online vertex to an arbitrary unmatched neighbor (if any). Greedy is 0.5-competitive.</a:t>
            </a:r>
            <a:endParaRPr lang="en-US" b="1" dirty="0"/>
          </a:p>
          <a:p>
            <a:r>
              <a:rPr lang="en-US" b="1" dirty="0"/>
              <a:t>Ranking</a:t>
            </a:r>
            <a:r>
              <a:rPr lang="en-US" dirty="0"/>
              <a:t>: picks a </a:t>
            </a:r>
            <a:r>
              <a:rPr lang="en-US" u="sng" dirty="0"/>
              <a:t>random</a:t>
            </a:r>
            <a:r>
              <a:rPr lang="en-US" dirty="0"/>
              <a:t> permutation over offline vertices, and matches each online vertex to the first unmatched neighbor.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62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</a:t>
            </a:r>
            <a:r>
              <a:rPr lang="en-US" altLang="zh-CN" dirty="0"/>
              <a:t>Bipartite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6364"/>
            <a:ext cx="10515600" cy="4560599"/>
          </a:xfrm>
        </p:spPr>
        <p:txBody>
          <a:bodyPr>
            <a:normAutofit/>
          </a:bodyPr>
          <a:lstStyle/>
          <a:p>
            <a:r>
              <a:rPr lang="en-US" altLang="zh-CN" b="1" dirty="0"/>
              <a:t>Greedy:</a:t>
            </a:r>
            <a:r>
              <a:rPr lang="en-US" altLang="zh-CN" dirty="0"/>
              <a:t> match each online vertex to an arbitrary unmatched neighbor (if any). Greedy is 0.5-competitive. </a:t>
            </a:r>
          </a:p>
          <a:p>
            <a:r>
              <a:rPr lang="en-US" b="1" dirty="0"/>
              <a:t>Ranking</a:t>
            </a:r>
            <a:r>
              <a:rPr lang="en-US" dirty="0"/>
              <a:t>: picks a </a:t>
            </a:r>
            <a:r>
              <a:rPr lang="en-US" u="sng" dirty="0"/>
              <a:t>random</a:t>
            </a:r>
            <a:r>
              <a:rPr lang="en-US" dirty="0"/>
              <a:t> permutation over offline vertices, and matches each online vertex to the first unmatched neighbor.</a:t>
            </a:r>
          </a:p>
          <a:p>
            <a:r>
              <a:rPr lang="en-US" dirty="0"/>
              <a:t>Ranking is </a:t>
            </a:r>
            <a:r>
              <a:rPr lang="en-US" dirty="0">
                <a:solidFill>
                  <a:srgbClr val="C00000"/>
                </a:solidFill>
              </a:rPr>
              <a:t>(1-1/e)-</a:t>
            </a:r>
            <a:r>
              <a:rPr lang="en-US" dirty="0"/>
              <a:t>competitive, by Karp et al. [STOC 1990]</a:t>
            </a:r>
          </a:p>
          <a:p>
            <a:pPr lvl="1"/>
            <a:r>
              <a:rPr lang="en-US" altLang="zh-CN" dirty="0"/>
              <a:t>Birnbaum and Mathieu SIGACT 2008</a:t>
            </a:r>
          </a:p>
          <a:p>
            <a:pPr lvl="1"/>
            <a:r>
              <a:rPr lang="en-US" dirty="0"/>
              <a:t>Goel and Mehta SODA 2008</a:t>
            </a:r>
          </a:p>
          <a:p>
            <a:pPr lvl="1"/>
            <a:r>
              <a:rPr lang="en-US" dirty="0" err="1"/>
              <a:t>Devanur</a:t>
            </a:r>
            <a:r>
              <a:rPr lang="en-US" dirty="0"/>
              <a:t>, Jain and Kleinberg, SODA 2013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33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65713-1361-1248-9B97-A79163314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Gain Sharing</a:t>
            </a:r>
            <a:endParaRPr lang="en-US" sz="40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C827D2-1A89-5B47-92B4-B5A83D2629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𝑂𝑛</m:t>
                    </m:r>
                  </m:oMath>
                </a14:m>
                <a:r>
                  <a:rPr lang="en-US" dirty="0"/>
                  <a:t> matches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𝑂𝑓𝑓</m:t>
                    </m:r>
                  </m:oMath>
                </a14:m>
                <a:r>
                  <a:rPr lang="en-US" dirty="0"/>
                  <a:t>, share the gain of 1 between them</a:t>
                </a:r>
              </a:p>
              <a:p>
                <a:r>
                  <a:rPr lang="en-US" dirty="0"/>
                  <a:t>For any edge, show expected gain of endpoints is at least </a:t>
                </a:r>
                <a:r>
                  <a:rPr lang="en-US" dirty="0">
                    <a:solidFill>
                      <a:srgbClr val="C00000"/>
                    </a:solidFill>
                  </a:rPr>
                  <a:t>1-1/e</a:t>
                </a:r>
              </a:p>
              <a:p>
                <a:r>
                  <a:rPr lang="en-US" dirty="0"/>
                  <a:t>Summing gains over edges in OPT proves the ratio</a:t>
                </a:r>
                <a:br>
                  <a:rPr lang="en-US" dirty="0"/>
                </a:b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  <a:p>
                <a:r>
                  <a:rPr lang="en-US" b="1" dirty="0"/>
                  <a:t>Idea to beat 0.5:</a:t>
                </a:r>
                <a:r>
                  <a:rPr lang="en-US" dirty="0"/>
                  <a:t> Share gain based on the rank of </a:t>
                </a:r>
                <a:r>
                  <a:rPr lang="en-US" u="sng" dirty="0"/>
                  <a:t>offline vertex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C827D2-1A89-5B47-92B4-B5A83D2629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b="-3081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997B2273-1169-3341-9766-3E2A97AF83DB}"/>
              </a:ext>
            </a:extLst>
          </p:cNvPr>
          <p:cNvGrpSpPr/>
          <p:nvPr/>
        </p:nvGrpSpPr>
        <p:grpSpPr>
          <a:xfrm>
            <a:off x="4683707" y="3706085"/>
            <a:ext cx="185917" cy="1530721"/>
            <a:chOff x="3743648" y="4644202"/>
            <a:chExt cx="185917" cy="1530721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ECDD16F-6579-914F-9CA5-83A1BA657CEC}"/>
                </a:ext>
              </a:extLst>
            </p:cNvPr>
            <p:cNvSpPr/>
            <p:nvPr/>
          </p:nvSpPr>
          <p:spPr>
            <a:xfrm>
              <a:off x="3743648" y="4644202"/>
              <a:ext cx="180000" cy="18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5B16F284-D8EC-714E-9C6A-00935427FBA5}"/>
                </a:ext>
              </a:extLst>
            </p:cNvPr>
            <p:cNvSpPr/>
            <p:nvPr/>
          </p:nvSpPr>
          <p:spPr>
            <a:xfrm>
              <a:off x="3743648" y="4981670"/>
              <a:ext cx="180000" cy="18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334F860-868A-F549-8169-52243F130EF7}"/>
                </a:ext>
              </a:extLst>
            </p:cNvPr>
            <p:cNvSpPr/>
            <p:nvPr/>
          </p:nvSpPr>
          <p:spPr>
            <a:xfrm>
              <a:off x="3749565" y="5319987"/>
              <a:ext cx="180000" cy="18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DE2A6CF-2ED6-C649-BE13-8DEE621C4E18}"/>
                </a:ext>
              </a:extLst>
            </p:cNvPr>
            <p:cNvSpPr/>
            <p:nvPr/>
          </p:nvSpPr>
          <p:spPr>
            <a:xfrm>
              <a:off x="3743648" y="5657455"/>
              <a:ext cx="180000" cy="18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96CCE2E-97B3-7547-8283-F5FC0FCF6570}"/>
                </a:ext>
              </a:extLst>
            </p:cNvPr>
            <p:cNvSpPr/>
            <p:nvPr/>
          </p:nvSpPr>
          <p:spPr>
            <a:xfrm>
              <a:off x="3743648" y="5994923"/>
              <a:ext cx="180000" cy="18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id="{BB922CE1-FD51-F74C-9E87-728BC882681C}"/>
              </a:ext>
            </a:extLst>
          </p:cNvPr>
          <p:cNvSpPr/>
          <p:nvPr/>
        </p:nvSpPr>
        <p:spPr>
          <a:xfrm>
            <a:off x="6160409" y="3706084"/>
            <a:ext cx="180000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ABE7F51-1860-3E48-8830-F67E44F94D22}"/>
              </a:ext>
            </a:extLst>
          </p:cNvPr>
          <p:cNvSpPr/>
          <p:nvPr/>
        </p:nvSpPr>
        <p:spPr>
          <a:xfrm>
            <a:off x="6160409" y="4043552"/>
            <a:ext cx="180000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7A65ED9-AE59-7246-959A-35C368D4FE8D}"/>
              </a:ext>
            </a:extLst>
          </p:cNvPr>
          <p:cNvSpPr/>
          <p:nvPr/>
        </p:nvSpPr>
        <p:spPr>
          <a:xfrm>
            <a:off x="6160409" y="4381869"/>
            <a:ext cx="180000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898C1FE-94FB-5D4F-9D87-0619D0EE5AEA}"/>
              </a:ext>
            </a:extLst>
          </p:cNvPr>
          <p:cNvSpPr/>
          <p:nvPr/>
        </p:nvSpPr>
        <p:spPr>
          <a:xfrm>
            <a:off x="6160409" y="4721233"/>
            <a:ext cx="180000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7766903-4FC2-5440-93B6-6CEA29C32C5E}"/>
              </a:ext>
            </a:extLst>
          </p:cNvPr>
          <p:cNvSpPr/>
          <p:nvPr/>
        </p:nvSpPr>
        <p:spPr>
          <a:xfrm>
            <a:off x="6160409" y="5058845"/>
            <a:ext cx="180000" cy="18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AB952F8-B6B2-D44C-8D20-197D3B40037A}"/>
              </a:ext>
            </a:extLst>
          </p:cNvPr>
          <p:cNvGrpSpPr/>
          <p:nvPr/>
        </p:nvGrpSpPr>
        <p:grpSpPr>
          <a:xfrm>
            <a:off x="4863707" y="3796085"/>
            <a:ext cx="1296702" cy="1350722"/>
            <a:chOff x="3339706" y="3796040"/>
            <a:chExt cx="1296702" cy="1350722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F0EED4D-9292-C241-BC82-C3D0AB037974}"/>
                </a:ext>
              </a:extLst>
            </p:cNvPr>
            <p:cNvCxnSpPr>
              <a:cxnSpLocks/>
              <a:stCxn id="7" idx="6"/>
              <a:endCxn id="11" idx="2"/>
            </p:cNvCxnSpPr>
            <p:nvPr/>
          </p:nvCxnSpPr>
          <p:spPr>
            <a:xfrm flipV="1">
              <a:off x="3339706" y="3796040"/>
              <a:ext cx="1296702" cy="3374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EE195A4-130C-0A46-9F44-155638040969}"/>
                </a:ext>
              </a:extLst>
            </p:cNvPr>
            <p:cNvCxnSpPr>
              <a:cxnSpLocks/>
              <a:stCxn id="10" idx="6"/>
              <a:endCxn id="11" idx="2"/>
            </p:cNvCxnSpPr>
            <p:nvPr/>
          </p:nvCxnSpPr>
          <p:spPr>
            <a:xfrm flipV="1">
              <a:off x="3339706" y="3796040"/>
              <a:ext cx="1296702" cy="13507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0BBD8B7-4A99-B140-9530-9E7EDC7123E7}"/>
              </a:ext>
            </a:extLst>
          </p:cNvPr>
          <p:cNvGrpSpPr/>
          <p:nvPr/>
        </p:nvGrpSpPr>
        <p:grpSpPr>
          <a:xfrm>
            <a:off x="4863707" y="3796084"/>
            <a:ext cx="1296702" cy="337468"/>
            <a:chOff x="3339706" y="3796128"/>
            <a:chExt cx="1296702" cy="337468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385A19D-183C-D044-A1B1-D3078629E679}"/>
                </a:ext>
              </a:extLst>
            </p:cNvPr>
            <p:cNvCxnSpPr>
              <a:cxnSpLocks/>
              <a:stCxn id="6" idx="6"/>
              <a:endCxn id="12" idx="2"/>
            </p:cNvCxnSpPr>
            <p:nvPr/>
          </p:nvCxnSpPr>
          <p:spPr>
            <a:xfrm>
              <a:off x="3339706" y="3796128"/>
              <a:ext cx="1296702" cy="3374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B189BDB-219C-E04D-8603-F5F2F86C93C0}"/>
                </a:ext>
              </a:extLst>
            </p:cNvPr>
            <p:cNvCxnSpPr>
              <a:cxnSpLocks/>
              <a:stCxn id="7" idx="6"/>
              <a:endCxn id="12" idx="2"/>
            </p:cNvCxnSpPr>
            <p:nvPr/>
          </p:nvCxnSpPr>
          <p:spPr>
            <a:xfrm flipV="1">
              <a:off x="3339706" y="4133595"/>
              <a:ext cx="1296702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2B9B388-CD00-7342-88AD-8D912D71415D}"/>
              </a:ext>
            </a:extLst>
          </p:cNvPr>
          <p:cNvGrpSpPr/>
          <p:nvPr/>
        </p:nvGrpSpPr>
        <p:grpSpPr>
          <a:xfrm>
            <a:off x="4863707" y="3796085"/>
            <a:ext cx="1296702" cy="1015148"/>
            <a:chOff x="3339706" y="3796084"/>
            <a:chExt cx="1296702" cy="1015148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77DE2C6-E802-7748-BE7B-4EE81B39A0B3}"/>
                </a:ext>
              </a:extLst>
            </p:cNvPr>
            <p:cNvCxnSpPr>
              <a:cxnSpLocks/>
              <a:stCxn id="6" idx="6"/>
              <a:endCxn id="14" idx="2"/>
            </p:cNvCxnSpPr>
            <p:nvPr/>
          </p:nvCxnSpPr>
          <p:spPr>
            <a:xfrm>
              <a:off x="3339706" y="3796084"/>
              <a:ext cx="1296702" cy="1015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296C538-BAB9-8A40-A09E-34905361D1AB}"/>
                </a:ext>
              </a:extLst>
            </p:cNvPr>
            <p:cNvCxnSpPr>
              <a:cxnSpLocks/>
              <a:stCxn id="9" idx="6"/>
              <a:endCxn id="14" idx="2"/>
            </p:cNvCxnSpPr>
            <p:nvPr/>
          </p:nvCxnSpPr>
          <p:spPr>
            <a:xfrm>
              <a:off x="3339706" y="4809337"/>
              <a:ext cx="1296702" cy="18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7EC8B8A-AACC-DA4C-AAEC-25557F75633B}"/>
              </a:ext>
            </a:extLst>
          </p:cNvPr>
          <p:cNvGrpSpPr/>
          <p:nvPr/>
        </p:nvGrpSpPr>
        <p:grpSpPr>
          <a:xfrm>
            <a:off x="4863707" y="4471869"/>
            <a:ext cx="1296702" cy="676975"/>
            <a:chOff x="3339706" y="4471913"/>
            <a:chExt cx="1296702" cy="676975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39ADFDA-C03C-7D48-8C50-71442632622A}"/>
                </a:ext>
              </a:extLst>
            </p:cNvPr>
            <p:cNvCxnSpPr>
              <a:cxnSpLocks/>
              <a:stCxn id="9" idx="6"/>
              <a:endCxn id="15" idx="2"/>
            </p:cNvCxnSpPr>
            <p:nvPr/>
          </p:nvCxnSpPr>
          <p:spPr>
            <a:xfrm>
              <a:off x="3339706" y="4809381"/>
              <a:ext cx="1296702" cy="339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1491C16-B010-3D4B-BD99-452C460AC86B}"/>
                </a:ext>
              </a:extLst>
            </p:cNvPr>
            <p:cNvCxnSpPr>
              <a:cxnSpLocks/>
              <a:stCxn id="8" idx="6"/>
              <a:endCxn id="15" idx="2"/>
            </p:cNvCxnSpPr>
            <p:nvPr/>
          </p:nvCxnSpPr>
          <p:spPr>
            <a:xfrm>
              <a:off x="3345623" y="4471913"/>
              <a:ext cx="1290785" cy="6769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22A7C1E-7327-AA49-99B3-38C522DB6525}"/>
              </a:ext>
            </a:extLst>
          </p:cNvPr>
          <p:cNvGrpSpPr/>
          <p:nvPr/>
        </p:nvGrpSpPr>
        <p:grpSpPr>
          <a:xfrm>
            <a:off x="4863707" y="4471869"/>
            <a:ext cx="1296702" cy="674937"/>
            <a:chOff x="3339706" y="4471869"/>
            <a:chExt cx="1296702" cy="674937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C79D254-F52B-1545-AAF5-E2145194311A}"/>
                </a:ext>
              </a:extLst>
            </p:cNvPr>
            <p:cNvCxnSpPr>
              <a:cxnSpLocks/>
              <a:stCxn id="8" idx="6"/>
              <a:endCxn id="13" idx="2"/>
            </p:cNvCxnSpPr>
            <p:nvPr/>
          </p:nvCxnSpPr>
          <p:spPr>
            <a:xfrm flipV="1">
              <a:off x="3345623" y="4471869"/>
              <a:ext cx="1290785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D3D7008-83AC-6C44-B098-2A456DD26438}"/>
                </a:ext>
              </a:extLst>
            </p:cNvPr>
            <p:cNvCxnSpPr>
              <a:cxnSpLocks/>
              <a:stCxn id="10" idx="6"/>
              <a:endCxn id="13" idx="2"/>
            </p:cNvCxnSpPr>
            <p:nvPr/>
          </p:nvCxnSpPr>
          <p:spPr>
            <a:xfrm flipV="1">
              <a:off x="3339706" y="4471869"/>
              <a:ext cx="1296702" cy="6749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C2E2506-0A04-1E43-AFF4-1BFF7D65BEC0}"/>
              </a:ext>
            </a:extLst>
          </p:cNvPr>
          <p:cNvCxnSpPr>
            <a:cxnSpLocks/>
            <a:stCxn id="7" idx="6"/>
            <a:endCxn id="11" idx="2"/>
          </p:cNvCxnSpPr>
          <p:nvPr/>
        </p:nvCxnSpPr>
        <p:spPr>
          <a:xfrm flipV="1">
            <a:off x="4863707" y="3796084"/>
            <a:ext cx="1296703" cy="337468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C9BB643-1ABA-6C4C-A039-857D6737C2BB}"/>
              </a:ext>
            </a:extLst>
          </p:cNvPr>
          <p:cNvCxnSpPr>
            <a:cxnSpLocks/>
            <a:stCxn id="6" idx="6"/>
            <a:endCxn id="12" idx="2"/>
          </p:cNvCxnSpPr>
          <p:nvPr/>
        </p:nvCxnSpPr>
        <p:spPr>
          <a:xfrm>
            <a:off x="4863707" y="3796084"/>
            <a:ext cx="1296703" cy="337468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5534672-42A6-024C-AEA7-84252BCAC28B}"/>
              </a:ext>
            </a:extLst>
          </p:cNvPr>
          <p:cNvCxnSpPr>
            <a:cxnSpLocks/>
            <a:stCxn id="8" idx="6"/>
            <a:endCxn id="13" idx="2"/>
          </p:cNvCxnSpPr>
          <p:nvPr/>
        </p:nvCxnSpPr>
        <p:spPr>
          <a:xfrm>
            <a:off x="4869623" y="4471869"/>
            <a:ext cx="1290786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726D1AA-2390-094F-A4FD-00FF481DC581}"/>
              </a:ext>
            </a:extLst>
          </p:cNvPr>
          <p:cNvCxnSpPr>
            <a:cxnSpLocks/>
            <a:stCxn id="14" idx="2"/>
            <a:endCxn id="9" idx="6"/>
          </p:cNvCxnSpPr>
          <p:nvPr/>
        </p:nvCxnSpPr>
        <p:spPr>
          <a:xfrm flipH="1" flipV="1">
            <a:off x="4863707" y="4809337"/>
            <a:ext cx="1296703" cy="1896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6D792DC-A8CB-CD49-9BAA-1CB1CD93E0C6}"/>
              </a:ext>
            </a:extLst>
          </p:cNvPr>
          <p:cNvGrpSpPr/>
          <p:nvPr/>
        </p:nvGrpSpPr>
        <p:grpSpPr>
          <a:xfrm>
            <a:off x="4204171" y="3610994"/>
            <a:ext cx="2618899" cy="707224"/>
            <a:chOff x="3264112" y="4391462"/>
            <a:chExt cx="2618899" cy="707224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C862B2C-2CDF-014D-AF38-3A3DFF3BA734}"/>
                </a:ext>
              </a:extLst>
            </p:cNvPr>
            <p:cNvSpPr txBox="1"/>
            <p:nvPr/>
          </p:nvSpPr>
          <p:spPr>
            <a:xfrm>
              <a:off x="3264112" y="439146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0.5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836B564-C490-5F4F-A40B-1EC863B0544D}"/>
                </a:ext>
              </a:extLst>
            </p:cNvPr>
            <p:cNvSpPr txBox="1"/>
            <p:nvPr/>
          </p:nvSpPr>
          <p:spPr>
            <a:xfrm>
              <a:off x="5406599" y="4729354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0.5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D2C6FA9-5829-F148-B38B-D9394B4F7357}"/>
              </a:ext>
            </a:extLst>
          </p:cNvPr>
          <p:cNvGrpSpPr/>
          <p:nvPr/>
        </p:nvGrpSpPr>
        <p:grpSpPr>
          <a:xfrm>
            <a:off x="4204171" y="3611418"/>
            <a:ext cx="2618899" cy="704938"/>
            <a:chOff x="3264112" y="4391886"/>
            <a:chExt cx="2618899" cy="704938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A4C7048-CF05-E240-B042-6DA11F71BCC8}"/>
                </a:ext>
              </a:extLst>
            </p:cNvPr>
            <p:cNvSpPr txBox="1"/>
            <p:nvPr/>
          </p:nvSpPr>
          <p:spPr>
            <a:xfrm>
              <a:off x="3264112" y="472749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0.5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AB67330-B0EC-E64C-BCBE-20312A2C9161}"/>
                </a:ext>
              </a:extLst>
            </p:cNvPr>
            <p:cNvSpPr txBox="1"/>
            <p:nvPr/>
          </p:nvSpPr>
          <p:spPr>
            <a:xfrm>
              <a:off x="5406599" y="4391886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0.5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503FE134-5770-F54E-9FC5-30FF6B0087ED}"/>
              </a:ext>
            </a:extLst>
          </p:cNvPr>
          <p:cNvGrpSpPr/>
          <p:nvPr/>
        </p:nvGrpSpPr>
        <p:grpSpPr>
          <a:xfrm>
            <a:off x="4210087" y="4284434"/>
            <a:ext cx="2612982" cy="374057"/>
            <a:chOff x="3270029" y="5064901"/>
            <a:chExt cx="2612982" cy="374057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D6CC3F1-1445-0C42-AAC4-21A8B1B04B40}"/>
                </a:ext>
              </a:extLst>
            </p:cNvPr>
            <p:cNvSpPr txBox="1"/>
            <p:nvPr/>
          </p:nvSpPr>
          <p:spPr>
            <a:xfrm>
              <a:off x="3270029" y="5069626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0.5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ACCCD4A-4924-E04A-8635-480A482B02B4}"/>
                </a:ext>
              </a:extLst>
            </p:cNvPr>
            <p:cNvSpPr txBox="1"/>
            <p:nvPr/>
          </p:nvSpPr>
          <p:spPr>
            <a:xfrm>
              <a:off x="5406599" y="5064901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0.5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98139613-447A-F54D-855E-85235FC3CDF2}"/>
              </a:ext>
            </a:extLst>
          </p:cNvPr>
          <p:cNvGrpSpPr/>
          <p:nvPr/>
        </p:nvGrpSpPr>
        <p:grpSpPr>
          <a:xfrm>
            <a:off x="4201047" y="4619980"/>
            <a:ext cx="2622023" cy="380644"/>
            <a:chOff x="3260988" y="5400448"/>
            <a:chExt cx="2622023" cy="380644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817F612-C4B8-8148-9B3E-1D7A70A32C68}"/>
                </a:ext>
              </a:extLst>
            </p:cNvPr>
            <p:cNvSpPr txBox="1"/>
            <p:nvPr/>
          </p:nvSpPr>
          <p:spPr>
            <a:xfrm>
              <a:off x="3260988" y="541176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0.5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89A74FF3-F808-6B49-A438-0928D522F88F}"/>
                </a:ext>
              </a:extLst>
            </p:cNvPr>
            <p:cNvSpPr txBox="1"/>
            <p:nvPr/>
          </p:nvSpPr>
          <p:spPr>
            <a:xfrm>
              <a:off x="5406599" y="5400448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0.5</a:t>
              </a: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A26E1D70-4C4C-7B4E-A66D-411BED4FD352}"/>
              </a:ext>
            </a:extLst>
          </p:cNvPr>
          <p:cNvSpPr txBox="1"/>
          <p:nvPr/>
        </p:nvSpPr>
        <p:spPr>
          <a:xfrm>
            <a:off x="1147018" y="3875927"/>
            <a:ext cx="26871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Example:</a:t>
            </a:r>
            <a:br>
              <a:rPr lang="en-US" sz="2400" dirty="0"/>
            </a:br>
            <a:r>
              <a:rPr lang="en-US" sz="2400" dirty="0"/>
              <a:t>Rank top to bottom</a:t>
            </a:r>
            <a:br>
              <a:rPr lang="en-US" sz="2400" dirty="0"/>
            </a:br>
            <a:r>
              <a:rPr lang="en-US" sz="2400" dirty="0"/>
              <a:t>0.5-competitive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161B534-0A7A-9E4C-8D7C-8684CE5D5032}"/>
                  </a:ext>
                </a:extLst>
              </p:cNvPr>
              <p:cNvSpPr txBox="1"/>
              <p:nvPr/>
            </p:nvSpPr>
            <p:spPr>
              <a:xfrm>
                <a:off x="7200135" y="3875927"/>
                <a:ext cx="3668184" cy="11598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>
                          <a:latin typeface="Cambria Math" panose="02040503050406030204" pitchFamily="18" charset="0"/>
                        </a:rPr>
                        <m:t>ALG</m:t>
                      </m:r>
                      <m:r>
                        <a:rPr lang="en-US" sz="240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sz="24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panose="02040503050406030204" pitchFamily="18" charset="0"/>
                        </a:rPr>
                        <m:t>gain</m:t>
                      </m:r>
                      <m:r>
                        <a:rPr lang="en-US" sz="24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panose="02040503050406030204" pitchFamily="18" charset="0"/>
                        </a:rPr>
                        <m:t>of</m:t>
                      </m:r>
                      <m:r>
                        <a:rPr lang="en-US" sz="240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𝑣</m:t>
                      </m:r>
                    </m:oMath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brk m:alnAt="9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𝑂𝑃𝑇</m:t>
                          </m:r>
                        </m:sub>
                      </m:sSub>
                      <m:r>
                        <a:rPr lang="en-US" sz="24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panose="02040503050406030204" pitchFamily="18" charset="0"/>
                        </a:rPr>
                        <m:t>gain</m:t>
                      </m:r>
                      <m:r>
                        <a:rPr lang="en-US" sz="24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panose="02040503050406030204" pitchFamily="18" charset="0"/>
                        </a:rPr>
                        <m:t>of</m:t>
                      </m:r>
                      <m:r>
                        <a:rPr lang="en-US" sz="240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panose="02040503050406030204" pitchFamily="18" charset="0"/>
                        </a:rPr>
                        <m:t>and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𝑣</m:t>
                      </m:r>
                    </m:oMath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brk m:alnAt="9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𝑂𝑃𝑇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 0.5=0.5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panose="02040503050406030204" pitchFamily="18" charset="0"/>
                        </a:rPr>
                        <m:t>OPT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161B534-0A7A-9E4C-8D7C-8684CE5D5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135" y="3875927"/>
                <a:ext cx="3668184" cy="1159805"/>
              </a:xfrm>
              <a:prstGeom prst="rect">
                <a:avLst/>
              </a:prstGeom>
              <a:blipFill>
                <a:blip r:embed="rId3"/>
                <a:stretch>
                  <a:fillRect l="-1379" t="-2151" b="-75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583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9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4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9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4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5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 animBg="1"/>
      <p:bldP spid="12" grpId="0" animBg="1"/>
      <p:bldP spid="13" grpId="0" animBg="1"/>
      <p:bldP spid="14" grpId="0" animBg="1"/>
      <p:bldP spid="15" grpId="0" animBg="1"/>
      <p:bldP spid="49" grpId="0"/>
      <p:bldP spid="4" grpId="0" build="allAtOnce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65713-1361-1248-9B97-A79163314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Gain Sharing</a:t>
            </a:r>
            <a:endParaRPr lang="en-US" sz="40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C827D2-1A89-5B47-92B4-B5A83D2629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Alternative statement:</a:t>
                </a:r>
              </a:p>
              <a:p>
                <a:pPr lvl="1"/>
                <a:r>
                  <a:rPr lang="en-US" dirty="0"/>
                  <a:t>Draw a rank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∼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U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[0,1]</m:t>
                    </m:r>
                  </m:oMath>
                </a14:m>
                <a:r>
                  <a:rPr lang="en-US" dirty="0"/>
                  <a:t> independently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𝑂𝑓𝑓𝑙𝑖𝑛𝑒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Upon the arrival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, match it to the neighbor with the smallest rank.</a:t>
                </a:r>
              </a:p>
              <a:p>
                <a:r>
                  <a:rPr lang="en-US" dirty="0"/>
                  <a:t>Gain sharing,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matches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⋅</m:t>
                        </m:r>
                      </m:e>
                    </m:d>
                  </m:oMath>
                </a14:m>
                <a:r>
                  <a:rPr lang="en-US" dirty="0"/>
                  <a:t> is an increasing function to be fixed.</a:t>
                </a:r>
              </a:p>
              <a:p>
                <a:r>
                  <a:rPr lang="en-US" dirty="0" smtClean="0">
                    <a:solidFill>
                      <a:schemeClr val="accent5"/>
                    </a:solidFill>
                  </a:rPr>
                  <a:t>Key Lemma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acc>
                          <m:accPr>
                            <m:chr m:val="⃗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≥1−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altLang="zh-CN" dirty="0"/>
                  <a:t>Suffices to show that: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≥1−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  <m:r>
                      <a:rPr lang="en-US" altLang="zh-CN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∀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altLang="zh-CN" dirty="0"/>
                  <a:t>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C827D2-1A89-5B47-92B4-B5A83D2629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8832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>
                    <a:solidFill>
                      <a:schemeClr val="accent5"/>
                    </a:solidFill>
                  </a:rPr>
                  <a:t>Fix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altLang="zh-CN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b="0" i="1" smtClean="0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altLang="zh-CN" b="0" i="1" dirty="0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b="0" i="1" dirty="0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altLang="zh-CN" dirty="0">
                    <a:solidFill>
                      <a:schemeClr val="accent5"/>
                    </a:solidFill>
                  </a:rPr>
                  <a:t>, consider the moment right after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altLang="zh-CN" dirty="0">
                    <a:solidFill>
                      <a:schemeClr val="accent5"/>
                    </a:solidFill>
                  </a:rPr>
                  <a:t>’s arrival</a:t>
                </a:r>
                <a:r>
                  <a:rPr lang="en-US" altLang="zh-CN" dirty="0"/>
                  <a:t>.</a:t>
                </a:r>
              </a:p>
              <a:p>
                <a:r>
                  <a:rPr lang="en-US" altLang="zh-CN" dirty="0"/>
                  <a:t>Monotonicity of ranks:</a:t>
                </a:r>
              </a:p>
              <a:p>
                <a:pPr lvl="1"/>
                <a:r>
                  <a:rPr lang="en-US" altLang="zh-CN" dirty="0"/>
                  <a:t>If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altLang="zh-CN" dirty="0"/>
                  <a:t> is unmatched, then increasing the rank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altLang="zh-CN" dirty="0"/>
                  <a:t> does not change the matching</a:t>
                </a:r>
              </a:p>
              <a:p>
                <a:pPr lvl="1"/>
                <a:r>
                  <a:rPr lang="en-US" altLang="zh-CN" dirty="0"/>
                  <a:t>If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altLang="zh-CN" dirty="0"/>
                  <a:t> is matched, then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altLang="zh-CN" dirty="0"/>
                  <a:t> remains matched when its rank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altLang="zh-CN" dirty="0"/>
                  <a:t> decreases</a:t>
                </a:r>
              </a:p>
              <a:p>
                <a:endParaRPr lang="en-US" b="1" dirty="0">
                  <a:solidFill>
                    <a:srgbClr val="C00000"/>
                  </a:solidFill>
                </a:endParaRPr>
              </a:p>
              <a:p>
                <a:r>
                  <a:rPr lang="en-US" b="1" dirty="0">
                    <a:solidFill>
                      <a:srgbClr val="C00000"/>
                    </a:solidFill>
                  </a:rPr>
                  <a:t>Marginal Rank </a:t>
                </a:r>
                <a:r>
                  <a:rPr lang="en-US" dirty="0"/>
                  <a:t>(w.r.t.</a:t>
                </a:r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dirty="0"/>
                  <a:t>)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is the </a:t>
                </a:r>
                <a:r>
                  <a:rPr lang="en-US" u="sng" dirty="0" smtClean="0"/>
                  <a:t>max</a:t>
                </a:r>
                <a:r>
                  <a:rPr lang="en-US" dirty="0" smtClean="0"/>
                  <a:t> </a:t>
                </a:r>
                <a:r>
                  <a:rPr lang="en-US" dirty="0"/>
                  <a:t>value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∈[0,1]</m:t>
                    </m:r>
                  </m:oMath>
                </a14:m>
                <a:r>
                  <a:rPr lang="en-US" dirty="0"/>
                  <a:t> such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is matched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is </a:t>
                </a:r>
                <a:r>
                  <a:rPr lang="en-US" dirty="0" smtClean="0"/>
                  <a:t>matched (to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 smtClean="0"/>
                  <a:t> or another vertex) </a:t>
                </a:r>
                <a:r>
                  <a:rPr lang="en-US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∈[0,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; </a:t>
                </a:r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is </a:t>
                </a:r>
                <a:r>
                  <a:rPr lang="en-US" dirty="0" smtClean="0"/>
                  <a:t>unmatched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,1]</m:t>
                    </m:r>
                  </m:oMath>
                </a14:m>
                <a:r>
                  <a:rPr lang="en-US" dirty="0" smtClean="0"/>
                  <a:t> 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Rank</a:t>
            </a:r>
          </a:p>
        </p:txBody>
      </p:sp>
    </p:spTree>
    <p:extLst>
      <p:ext uri="{BB962C8B-B14F-4D97-AF65-F5344CB8AC3E}">
        <p14:creationId xmlns:p14="http://schemas.microsoft.com/office/powerpoint/2010/main" val="325794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2262909" y="2180225"/>
            <a:ext cx="2373746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62909" y="2180225"/>
            <a:ext cx="2373746" cy="1580278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262909" y="2180225"/>
            <a:ext cx="2373746" cy="2370421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</a:t>
            </a:r>
            <a:r>
              <a:rPr lang="en-US" altLang="zh-CN" dirty="0"/>
              <a:t>Bipartite Matching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985818" y="188466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985818" y="267480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85817" y="346494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85816" y="425508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985816" y="504522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364182" y="188466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4343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Offline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4955309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Online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992461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0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b="0" dirty="0"/>
                  <a:t> be the marginal rank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b="0" dirty="0"/>
                  <a:t>.</a:t>
                </a:r>
              </a:p>
              <a:p>
                <a:r>
                  <a:rPr lang="en-US" b="0" dirty="0"/>
                  <a:t>Lemma: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altLang="zh-CN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altLang="zh-CN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CN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  <m:e>
                        <m:r>
                          <a:rPr lang="en-US" altLang="zh-CN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altLang="zh-CN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zh-CN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sub>
                            </m:sSub>
                          </m:e>
                        </m:d>
                      </m:e>
                    </m:nary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</a:rPr>
                      <m:t>d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Next, consider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dirty="0"/>
                  <a:t>, i.e.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is unmatched.</a:t>
                </a:r>
              </a:p>
              <a:p>
                <a:r>
                  <a:rPr lang="en-US" dirty="0"/>
                  <a:t>What can we say about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For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∈(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,1], 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altLang="zh-CN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US" altLang="zh-CN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altLang="zh-CN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</m:oMath>
                </a14:m>
                <a:r>
                  <a:rPr lang="en-US" dirty="0"/>
                  <a:t>, ?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val 62">
                <a:extLst>
                  <a:ext uri="{FF2B5EF4-FFF2-40B4-BE49-F238E27FC236}">
                    <a16:creationId xmlns:a16="http://schemas.microsoft.com/office/drawing/2014/main" id="{D96B29C8-1073-4969-9291-72C1EDC466C2}"/>
                  </a:ext>
                </a:extLst>
              </p:cNvPr>
              <p:cNvSpPr/>
              <p:nvPr/>
            </p:nvSpPr>
            <p:spPr>
              <a:xfrm>
                <a:off x="7730243" y="3429000"/>
                <a:ext cx="591127" cy="591127"/>
              </a:xfrm>
              <a:prstGeom prst="ellipse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Oval 62">
                <a:extLst>
                  <a:ext uri="{FF2B5EF4-FFF2-40B4-BE49-F238E27FC236}">
                    <a16:creationId xmlns:a16="http://schemas.microsoft.com/office/drawing/2014/main" id="{D96B29C8-1073-4969-9291-72C1EDC466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0243" y="3429000"/>
                <a:ext cx="591127" cy="591127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val 70">
                <a:extLst>
                  <a:ext uri="{FF2B5EF4-FFF2-40B4-BE49-F238E27FC236}">
                    <a16:creationId xmlns:a16="http://schemas.microsoft.com/office/drawing/2014/main" id="{D8423BE7-2A18-4FA0-8C16-61781B5A4480}"/>
                  </a:ext>
                </a:extLst>
              </p:cNvPr>
              <p:cNvSpPr/>
              <p:nvPr/>
            </p:nvSpPr>
            <p:spPr>
              <a:xfrm>
                <a:off x="9505153" y="3429000"/>
                <a:ext cx="591127" cy="591127"/>
              </a:xfrm>
              <a:prstGeom prst="ellipse">
                <a:avLst/>
              </a:prstGeom>
              <a:ln w="381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𝒖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5" name="Oval 70">
                <a:extLst>
                  <a:ext uri="{FF2B5EF4-FFF2-40B4-BE49-F238E27FC236}">
                    <a16:creationId xmlns:a16="http://schemas.microsoft.com/office/drawing/2014/main" id="{D8423BE7-2A18-4FA0-8C16-61781B5A44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5153" y="3429000"/>
                <a:ext cx="591127" cy="591127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8C6BB076-A47F-4A14-8409-C382FE1218A9}"/>
              </a:ext>
            </a:extLst>
          </p:cNvPr>
          <p:cNvCxnSpPr>
            <a:cxnSpLocks/>
            <a:stCxn id="4" idx="6"/>
            <a:endCxn id="5" idx="2"/>
          </p:cNvCxnSpPr>
          <p:nvPr/>
        </p:nvCxnSpPr>
        <p:spPr>
          <a:xfrm>
            <a:off x="8321370" y="3724564"/>
            <a:ext cx="1183783" cy="0"/>
          </a:xfrm>
          <a:prstGeom prst="line">
            <a:avLst/>
          </a:prstGeom>
          <a:ln w="38100"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val 70">
                <a:extLst>
                  <a:ext uri="{FF2B5EF4-FFF2-40B4-BE49-F238E27FC236}">
                    <a16:creationId xmlns:a16="http://schemas.microsoft.com/office/drawing/2014/main" id="{2FA84377-D95A-4941-A859-B965ED91F8DE}"/>
                  </a:ext>
                </a:extLst>
              </p:cNvPr>
              <p:cNvSpPr/>
              <p:nvPr/>
            </p:nvSpPr>
            <p:spPr>
              <a:xfrm>
                <a:off x="9505152" y="4515673"/>
                <a:ext cx="591127" cy="591127"/>
              </a:xfrm>
              <a:prstGeom prst="ellipse">
                <a:avLst/>
              </a:prstGeom>
              <a:ln w="381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𝒛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7" name="Oval 70">
                <a:extLst>
                  <a:ext uri="{FF2B5EF4-FFF2-40B4-BE49-F238E27FC236}">
                    <a16:creationId xmlns:a16="http://schemas.microsoft.com/office/drawing/2014/main" id="{2FA84377-D95A-4941-A859-B965ED91F8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5152" y="4515673"/>
                <a:ext cx="591127" cy="591127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89">
            <a:extLst>
              <a:ext uri="{FF2B5EF4-FFF2-40B4-BE49-F238E27FC236}">
                <a16:creationId xmlns:a16="http://schemas.microsoft.com/office/drawing/2014/main" id="{25D07413-89CA-4BF9-8C96-24A2A569A7A6}"/>
              </a:ext>
            </a:extLst>
          </p:cNvPr>
          <p:cNvCxnSpPr>
            <a:cxnSpLocks/>
            <a:stCxn id="4" idx="5"/>
            <a:endCxn id="7" idx="2"/>
          </p:cNvCxnSpPr>
          <p:nvPr/>
        </p:nvCxnSpPr>
        <p:spPr>
          <a:xfrm>
            <a:off x="8234801" y="3933558"/>
            <a:ext cx="1270351" cy="877679"/>
          </a:xfrm>
          <a:prstGeom prst="line">
            <a:avLst/>
          </a:prstGeom>
          <a:ln w="57150"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A2EBC85E-9377-49F2-8429-1658B1945580}"/>
                  </a:ext>
                </a:extLst>
              </p:cNvPr>
              <p:cNvSpPr txBox="1"/>
              <p:nvPr/>
            </p:nvSpPr>
            <p:spPr>
              <a:xfrm>
                <a:off x="7045214" y="5211861"/>
                <a:ext cx="373609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=1−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800" b="0" i="1" dirty="0">
                  <a:latin typeface="Cambria Math" panose="02040503050406030204" pitchFamily="18" charset="0"/>
                </a:endParaRPr>
              </a:p>
              <a:p>
                <a:r>
                  <a:rPr lang="en-US" sz="2800" b="0" dirty="0"/>
                  <a:t>          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≥1−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A2EBC85E-9377-49F2-8429-1658B19455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5214" y="5211861"/>
                <a:ext cx="3736094" cy="95410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矩形 10">
            <a:extLst>
              <a:ext uri="{FF2B5EF4-FFF2-40B4-BE49-F238E27FC236}">
                <a16:creationId xmlns:a16="http://schemas.microsoft.com/office/drawing/2014/main" id="{D2CECAF5-45B6-4A88-88AB-584E7EEBD592}"/>
              </a:ext>
            </a:extLst>
          </p:cNvPr>
          <p:cNvSpPr/>
          <p:nvPr/>
        </p:nvSpPr>
        <p:spPr>
          <a:xfrm>
            <a:off x="4033158" y="2346325"/>
            <a:ext cx="2002971" cy="6399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tx1"/>
                </a:solidFill>
              </a:rPr>
              <a:t>?</a:t>
            </a:r>
            <a:endParaRPr lang="zh-CN" alt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3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9" grpId="0"/>
      <p:bldP spid="1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Alternating path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val 51">
                <a:extLst>
                  <a:ext uri="{FF2B5EF4-FFF2-40B4-BE49-F238E27FC236}">
                    <a16:creationId xmlns:a16="http://schemas.microsoft.com/office/drawing/2014/main" id="{2BBBDF1E-3526-474F-9577-00678B647D55}"/>
                  </a:ext>
                </a:extLst>
              </p:cNvPr>
              <p:cNvSpPr/>
              <p:nvPr/>
            </p:nvSpPr>
            <p:spPr>
              <a:xfrm>
                <a:off x="8228324" y="1062991"/>
                <a:ext cx="649328" cy="649328"/>
              </a:xfrm>
              <a:prstGeom prst="ellipse">
                <a:avLst/>
              </a:prstGeom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𝒖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38" name="Oval 51">
                <a:extLst>
                  <a:ext uri="{FF2B5EF4-FFF2-40B4-BE49-F238E27FC236}">
                    <a16:creationId xmlns:a16="http://schemas.microsoft.com/office/drawing/2014/main" id="{2BBBDF1E-3526-474F-9577-00678B647D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324" y="1062991"/>
                <a:ext cx="649328" cy="649328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  <a:ln w="57150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52">
            <a:extLst>
              <a:ext uri="{FF2B5EF4-FFF2-40B4-BE49-F238E27FC236}">
                <a16:creationId xmlns:a16="http://schemas.microsoft.com/office/drawing/2014/main" id="{2034EFC5-5E36-483B-A4D7-12CE73445712}"/>
              </a:ext>
            </a:extLst>
          </p:cNvPr>
          <p:cNvCxnSpPr>
            <a:stCxn id="40" idx="2"/>
            <a:endCxn id="38" idx="6"/>
          </p:cNvCxnSpPr>
          <p:nvPr/>
        </p:nvCxnSpPr>
        <p:spPr>
          <a:xfrm flipH="1">
            <a:off x="8877652" y="1375325"/>
            <a:ext cx="1268836" cy="12330"/>
          </a:xfrm>
          <a:prstGeom prst="line">
            <a:avLst/>
          </a:prstGeom>
          <a:ln w="57150"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Oval 53">
                <a:extLst>
                  <a:ext uri="{FF2B5EF4-FFF2-40B4-BE49-F238E27FC236}">
                    <a16:creationId xmlns:a16="http://schemas.microsoft.com/office/drawing/2014/main" id="{D61ED439-64C1-49AC-A7C6-5367EE413FA2}"/>
                  </a:ext>
                </a:extLst>
              </p:cNvPr>
              <p:cNvSpPr/>
              <p:nvPr/>
            </p:nvSpPr>
            <p:spPr>
              <a:xfrm>
                <a:off x="10146488" y="1050661"/>
                <a:ext cx="649328" cy="649328"/>
              </a:xfrm>
              <a:prstGeom prst="ellipse">
                <a:avLst/>
              </a:prstGeom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𝒘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40" name="Oval 53">
                <a:extLst>
                  <a:ext uri="{FF2B5EF4-FFF2-40B4-BE49-F238E27FC236}">
                    <a16:creationId xmlns:a16="http://schemas.microsoft.com/office/drawing/2014/main" id="{D61ED439-64C1-49AC-A7C6-5367EE413F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6488" y="1050661"/>
                <a:ext cx="649328" cy="649328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  <a:ln w="57150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Content Placeholder 2">
                <a:extLst>
                  <a:ext uri="{FF2B5EF4-FFF2-40B4-BE49-F238E27FC236}">
                    <a16:creationId xmlns:a16="http://schemas.microsoft.com/office/drawing/2014/main" id="{ACEB5B1A-312F-43CA-88C3-B658F0D041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CN" dirty="0"/>
                  <a:t>	Edges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3" name="Content Placeholder 2">
                <a:extLst>
                  <a:ext uri="{FF2B5EF4-FFF2-40B4-BE49-F238E27FC236}">
                    <a16:creationId xmlns:a16="http://schemas.microsoft.com/office/drawing/2014/main" id="{ACEB5B1A-312F-43CA-88C3-B658F0D041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4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13">
            <a:extLst>
              <a:ext uri="{FF2B5EF4-FFF2-40B4-BE49-F238E27FC236}">
                <a16:creationId xmlns:a16="http://schemas.microsoft.com/office/drawing/2014/main" id="{C701616F-6D89-4E3E-A8C8-2A6F5B54216F}"/>
              </a:ext>
            </a:extLst>
          </p:cNvPr>
          <p:cNvCxnSpPr/>
          <p:nvPr/>
        </p:nvCxnSpPr>
        <p:spPr>
          <a:xfrm flipH="1">
            <a:off x="1113427" y="2081672"/>
            <a:ext cx="379989" cy="3693"/>
          </a:xfrm>
          <a:prstGeom prst="line">
            <a:avLst/>
          </a:prstGeom>
          <a:ln w="57150">
            <a:prstDash val="solid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705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Alternating path</a:t>
            </a:r>
          </a:p>
        </p:txBody>
      </p:sp>
      <p:cxnSp>
        <p:nvCxnSpPr>
          <p:cNvPr id="42" name="Straight Connector 11">
            <a:extLst>
              <a:ext uri="{FF2B5EF4-FFF2-40B4-BE49-F238E27FC236}">
                <a16:creationId xmlns:a16="http://schemas.microsoft.com/office/drawing/2014/main" id="{5751F0A6-8F7C-4120-97DA-5C2AE9B82E2A}"/>
              </a:ext>
            </a:extLst>
          </p:cNvPr>
          <p:cNvCxnSpPr/>
          <p:nvPr/>
        </p:nvCxnSpPr>
        <p:spPr>
          <a:xfrm flipH="1">
            <a:off x="1113428" y="2541495"/>
            <a:ext cx="379989" cy="3693"/>
          </a:xfrm>
          <a:prstGeom prst="line">
            <a:avLst/>
          </a:prstGeom>
          <a:ln w="57150">
            <a:prstDash val="sysDot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val 51">
                <a:extLst>
                  <a:ext uri="{FF2B5EF4-FFF2-40B4-BE49-F238E27FC236}">
                    <a16:creationId xmlns:a16="http://schemas.microsoft.com/office/drawing/2014/main" id="{2BBBDF1E-3526-474F-9577-00678B647D55}"/>
                  </a:ext>
                </a:extLst>
              </p:cNvPr>
              <p:cNvSpPr/>
              <p:nvPr/>
            </p:nvSpPr>
            <p:spPr>
              <a:xfrm>
                <a:off x="8228324" y="1062991"/>
                <a:ext cx="649328" cy="649328"/>
              </a:xfrm>
              <a:prstGeom prst="ellipse">
                <a:avLst/>
              </a:prstGeom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𝒖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38" name="Oval 51">
                <a:extLst>
                  <a:ext uri="{FF2B5EF4-FFF2-40B4-BE49-F238E27FC236}">
                    <a16:creationId xmlns:a16="http://schemas.microsoft.com/office/drawing/2014/main" id="{2BBBDF1E-3526-474F-9577-00678B647D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324" y="1062991"/>
                <a:ext cx="649328" cy="649328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  <a:ln w="57150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52">
            <a:extLst>
              <a:ext uri="{FF2B5EF4-FFF2-40B4-BE49-F238E27FC236}">
                <a16:creationId xmlns:a16="http://schemas.microsoft.com/office/drawing/2014/main" id="{2034EFC5-5E36-483B-A4D7-12CE73445712}"/>
              </a:ext>
            </a:extLst>
          </p:cNvPr>
          <p:cNvCxnSpPr>
            <a:stCxn id="40" idx="2"/>
            <a:endCxn id="38" idx="6"/>
          </p:cNvCxnSpPr>
          <p:nvPr/>
        </p:nvCxnSpPr>
        <p:spPr>
          <a:xfrm flipH="1">
            <a:off x="8877652" y="1375325"/>
            <a:ext cx="1268836" cy="12330"/>
          </a:xfrm>
          <a:prstGeom prst="line">
            <a:avLst/>
          </a:prstGeom>
          <a:ln w="57150"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Oval 53">
                <a:extLst>
                  <a:ext uri="{FF2B5EF4-FFF2-40B4-BE49-F238E27FC236}">
                    <a16:creationId xmlns:a16="http://schemas.microsoft.com/office/drawing/2014/main" id="{D61ED439-64C1-49AC-A7C6-5367EE413FA2}"/>
                  </a:ext>
                </a:extLst>
              </p:cNvPr>
              <p:cNvSpPr/>
              <p:nvPr/>
            </p:nvSpPr>
            <p:spPr>
              <a:xfrm>
                <a:off x="10146488" y="1050661"/>
                <a:ext cx="649328" cy="649328"/>
              </a:xfrm>
              <a:prstGeom prst="ellipse">
                <a:avLst/>
              </a:prstGeom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𝒘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40" name="Oval 53">
                <a:extLst>
                  <a:ext uri="{FF2B5EF4-FFF2-40B4-BE49-F238E27FC236}">
                    <a16:creationId xmlns:a16="http://schemas.microsoft.com/office/drawing/2014/main" id="{D61ED439-64C1-49AC-A7C6-5367EE413F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6488" y="1050661"/>
                <a:ext cx="649328" cy="649328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  <a:ln w="57150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Oval 55">
                <a:extLst>
                  <a:ext uri="{FF2B5EF4-FFF2-40B4-BE49-F238E27FC236}">
                    <a16:creationId xmlns:a16="http://schemas.microsoft.com/office/drawing/2014/main" id="{C56A7364-53EB-4EA3-88FB-292663C36431}"/>
                  </a:ext>
                </a:extLst>
              </p:cNvPr>
              <p:cNvSpPr/>
              <p:nvPr/>
            </p:nvSpPr>
            <p:spPr>
              <a:xfrm>
                <a:off x="8228324" y="2098750"/>
                <a:ext cx="649328" cy="649328"/>
              </a:xfrm>
              <a:prstGeom prst="ellipse">
                <a:avLst/>
              </a:prstGeom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𝒛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48" name="Oval 55">
                <a:extLst>
                  <a:ext uri="{FF2B5EF4-FFF2-40B4-BE49-F238E27FC236}">
                    <a16:creationId xmlns:a16="http://schemas.microsoft.com/office/drawing/2014/main" id="{C56A7364-53EB-4EA3-88FB-292663C364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324" y="2098750"/>
                <a:ext cx="649328" cy="649328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  <a:ln w="57150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60">
            <a:extLst>
              <a:ext uri="{FF2B5EF4-FFF2-40B4-BE49-F238E27FC236}">
                <a16:creationId xmlns:a16="http://schemas.microsoft.com/office/drawing/2014/main" id="{6C1F385C-3666-428B-85AA-12E9821AA283}"/>
              </a:ext>
            </a:extLst>
          </p:cNvPr>
          <p:cNvCxnSpPr>
            <a:stCxn id="40" idx="3"/>
            <a:endCxn id="48" idx="7"/>
          </p:cNvCxnSpPr>
          <p:nvPr/>
        </p:nvCxnSpPr>
        <p:spPr>
          <a:xfrm flipH="1">
            <a:off x="8782560" y="1604897"/>
            <a:ext cx="1459020" cy="588945"/>
          </a:xfrm>
          <a:prstGeom prst="line">
            <a:avLst/>
          </a:prstGeom>
          <a:ln w="57150">
            <a:prstDash val="sysDot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Content Placeholder 2">
                <a:extLst>
                  <a:ext uri="{FF2B5EF4-FFF2-40B4-BE49-F238E27FC236}">
                    <a16:creationId xmlns:a16="http://schemas.microsoft.com/office/drawing/2014/main" id="{ACEB5B1A-312F-43CA-88C3-B658F0D041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CN" dirty="0"/>
                  <a:t>	Edges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altLang="zh-CN" dirty="0"/>
                  <a:t>	Edges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3" name="Content Placeholder 2">
                <a:extLst>
                  <a:ext uri="{FF2B5EF4-FFF2-40B4-BE49-F238E27FC236}">
                    <a16:creationId xmlns:a16="http://schemas.microsoft.com/office/drawing/2014/main" id="{ACEB5B1A-312F-43CA-88C3-B658F0D041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5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13">
            <a:extLst>
              <a:ext uri="{FF2B5EF4-FFF2-40B4-BE49-F238E27FC236}">
                <a16:creationId xmlns:a16="http://schemas.microsoft.com/office/drawing/2014/main" id="{C701616F-6D89-4E3E-A8C8-2A6F5B54216F}"/>
              </a:ext>
            </a:extLst>
          </p:cNvPr>
          <p:cNvCxnSpPr/>
          <p:nvPr/>
        </p:nvCxnSpPr>
        <p:spPr>
          <a:xfrm flipH="1">
            <a:off x="1113427" y="2081672"/>
            <a:ext cx="379989" cy="3693"/>
          </a:xfrm>
          <a:prstGeom prst="line">
            <a:avLst/>
          </a:prstGeom>
          <a:ln w="57150">
            <a:prstDash val="solid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825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Alternating path</a:t>
            </a:r>
          </a:p>
        </p:txBody>
      </p:sp>
      <p:cxnSp>
        <p:nvCxnSpPr>
          <p:cNvPr id="42" name="Straight Connector 11">
            <a:extLst>
              <a:ext uri="{FF2B5EF4-FFF2-40B4-BE49-F238E27FC236}">
                <a16:creationId xmlns:a16="http://schemas.microsoft.com/office/drawing/2014/main" id="{5751F0A6-8F7C-4120-97DA-5C2AE9B82E2A}"/>
              </a:ext>
            </a:extLst>
          </p:cNvPr>
          <p:cNvCxnSpPr/>
          <p:nvPr/>
        </p:nvCxnSpPr>
        <p:spPr>
          <a:xfrm flipH="1">
            <a:off x="1113428" y="2541495"/>
            <a:ext cx="379989" cy="3693"/>
          </a:xfrm>
          <a:prstGeom prst="line">
            <a:avLst/>
          </a:prstGeom>
          <a:ln w="57150">
            <a:prstDash val="sysDot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val 51">
                <a:extLst>
                  <a:ext uri="{FF2B5EF4-FFF2-40B4-BE49-F238E27FC236}">
                    <a16:creationId xmlns:a16="http://schemas.microsoft.com/office/drawing/2014/main" id="{2BBBDF1E-3526-474F-9577-00678B647D55}"/>
                  </a:ext>
                </a:extLst>
              </p:cNvPr>
              <p:cNvSpPr/>
              <p:nvPr/>
            </p:nvSpPr>
            <p:spPr>
              <a:xfrm>
                <a:off x="8228324" y="1062991"/>
                <a:ext cx="649328" cy="649328"/>
              </a:xfrm>
              <a:prstGeom prst="ellipse">
                <a:avLst/>
              </a:prstGeom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𝒖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38" name="Oval 51">
                <a:extLst>
                  <a:ext uri="{FF2B5EF4-FFF2-40B4-BE49-F238E27FC236}">
                    <a16:creationId xmlns:a16="http://schemas.microsoft.com/office/drawing/2014/main" id="{2BBBDF1E-3526-474F-9577-00678B647D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324" y="1062991"/>
                <a:ext cx="649328" cy="649328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  <a:ln w="57150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52">
            <a:extLst>
              <a:ext uri="{FF2B5EF4-FFF2-40B4-BE49-F238E27FC236}">
                <a16:creationId xmlns:a16="http://schemas.microsoft.com/office/drawing/2014/main" id="{2034EFC5-5E36-483B-A4D7-12CE73445712}"/>
              </a:ext>
            </a:extLst>
          </p:cNvPr>
          <p:cNvCxnSpPr>
            <a:stCxn id="40" idx="2"/>
            <a:endCxn id="38" idx="6"/>
          </p:cNvCxnSpPr>
          <p:nvPr/>
        </p:nvCxnSpPr>
        <p:spPr>
          <a:xfrm flipH="1">
            <a:off x="8877652" y="1375325"/>
            <a:ext cx="1268836" cy="12330"/>
          </a:xfrm>
          <a:prstGeom prst="line">
            <a:avLst/>
          </a:prstGeom>
          <a:ln w="57150"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Oval 53">
                <a:extLst>
                  <a:ext uri="{FF2B5EF4-FFF2-40B4-BE49-F238E27FC236}">
                    <a16:creationId xmlns:a16="http://schemas.microsoft.com/office/drawing/2014/main" id="{D61ED439-64C1-49AC-A7C6-5367EE413FA2}"/>
                  </a:ext>
                </a:extLst>
              </p:cNvPr>
              <p:cNvSpPr/>
              <p:nvPr/>
            </p:nvSpPr>
            <p:spPr>
              <a:xfrm>
                <a:off x="10146488" y="1050661"/>
                <a:ext cx="649328" cy="649328"/>
              </a:xfrm>
              <a:prstGeom prst="ellipse">
                <a:avLst/>
              </a:prstGeom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𝒘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40" name="Oval 53">
                <a:extLst>
                  <a:ext uri="{FF2B5EF4-FFF2-40B4-BE49-F238E27FC236}">
                    <a16:creationId xmlns:a16="http://schemas.microsoft.com/office/drawing/2014/main" id="{D61ED439-64C1-49AC-A7C6-5367EE413F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6488" y="1050661"/>
                <a:ext cx="649328" cy="649328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  <a:ln w="57150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Oval 55">
                <a:extLst>
                  <a:ext uri="{FF2B5EF4-FFF2-40B4-BE49-F238E27FC236}">
                    <a16:creationId xmlns:a16="http://schemas.microsoft.com/office/drawing/2014/main" id="{C56A7364-53EB-4EA3-88FB-292663C36431}"/>
                  </a:ext>
                </a:extLst>
              </p:cNvPr>
              <p:cNvSpPr/>
              <p:nvPr/>
            </p:nvSpPr>
            <p:spPr>
              <a:xfrm>
                <a:off x="8228324" y="2098750"/>
                <a:ext cx="649328" cy="649328"/>
              </a:xfrm>
              <a:prstGeom prst="ellipse">
                <a:avLst/>
              </a:prstGeom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𝒛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48" name="Oval 55">
                <a:extLst>
                  <a:ext uri="{FF2B5EF4-FFF2-40B4-BE49-F238E27FC236}">
                    <a16:creationId xmlns:a16="http://schemas.microsoft.com/office/drawing/2014/main" id="{C56A7364-53EB-4EA3-88FB-292663C364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324" y="2098750"/>
                <a:ext cx="649328" cy="649328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  <a:ln w="57150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60">
            <a:extLst>
              <a:ext uri="{FF2B5EF4-FFF2-40B4-BE49-F238E27FC236}">
                <a16:creationId xmlns:a16="http://schemas.microsoft.com/office/drawing/2014/main" id="{6C1F385C-3666-428B-85AA-12E9821AA283}"/>
              </a:ext>
            </a:extLst>
          </p:cNvPr>
          <p:cNvCxnSpPr>
            <a:stCxn id="40" idx="3"/>
            <a:endCxn id="48" idx="7"/>
          </p:cNvCxnSpPr>
          <p:nvPr/>
        </p:nvCxnSpPr>
        <p:spPr>
          <a:xfrm flipH="1">
            <a:off x="8782560" y="1604897"/>
            <a:ext cx="1459020" cy="588945"/>
          </a:xfrm>
          <a:prstGeom prst="line">
            <a:avLst/>
          </a:prstGeom>
          <a:ln w="57150">
            <a:prstDash val="sysDot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Content Placeholder 2">
                <a:extLst>
                  <a:ext uri="{FF2B5EF4-FFF2-40B4-BE49-F238E27FC236}">
                    <a16:creationId xmlns:a16="http://schemas.microsoft.com/office/drawing/2014/main" id="{ACEB5B1A-312F-43CA-88C3-B658F0D041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CN" dirty="0"/>
                  <a:t>	Edges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altLang="zh-CN" dirty="0"/>
                  <a:t>	Edges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3" name="Content Placeholder 2">
                <a:extLst>
                  <a:ext uri="{FF2B5EF4-FFF2-40B4-BE49-F238E27FC236}">
                    <a16:creationId xmlns:a16="http://schemas.microsoft.com/office/drawing/2014/main" id="{ACEB5B1A-312F-43CA-88C3-B658F0D041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6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13">
            <a:extLst>
              <a:ext uri="{FF2B5EF4-FFF2-40B4-BE49-F238E27FC236}">
                <a16:creationId xmlns:a16="http://schemas.microsoft.com/office/drawing/2014/main" id="{C701616F-6D89-4E3E-A8C8-2A6F5B54216F}"/>
              </a:ext>
            </a:extLst>
          </p:cNvPr>
          <p:cNvCxnSpPr/>
          <p:nvPr/>
        </p:nvCxnSpPr>
        <p:spPr>
          <a:xfrm flipH="1">
            <a:off x="1113427" y="2081672"/>
            <a:ext cx="379989" cy="3693"/>
          </a:xfrm>
          <a:prstGeom prst="line">
            <a:avLst/>
          </a:prstGeom>
          <a:ln w="57150">
            <a:prstDash val="solid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A1118C5-E821-4AB0-9C3A-3A550D38EE41}"/>
                  </a:ext>
                </a:extLst>
              </p:cNvPr>
              <p:cNvSpPr txBox="1"/>
              <p:nvPr/>
            </p:nvSpPr>
            <p:spPr>
              <a:xfrm>
                <a:off x="6957365" y="2238748"/>
                <a:ext cx="127095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</m:oMath>
                  </m:oMathPara>
                </a14:m>
                <a:endParaRPr lang="zh-CN" altLang="en-US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A1118C5-E821-4AB0-9C3A-3A550D38EE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7365" y="2238748"/>
                <a:ext cx="1270959" cy="400110"/>
              </a:xfrm>
              <a:prstGeom prst="rect">
                <a:avLst/>
              </a:prstGeom>
              <a:blipFill>
                <a:blip r:embed="rId7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339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Alternating path</a:t>
            </a:r>
          </a:p>
        </p:txBody>
      </p:sp>
      <p:cxnSp>
        <p:nvCxnSpPr>
          <p:cNvPr id="42" name="Straight Connector 11">
            <a:extLst>
              <a:ext uri="{FF2B5EF4-FFF2-40B4-BE49-F238E27FC236}">
                <a16:creationId xmlns:a16="http://schemas.microsoft.com/office/drawing/2014/main" id="{5751F0A6-8F7C-4120-97DA-5C2AE9B82E2A}"/>
              </a:ext>
            </a:extLst>
          </p:cNvPr>
          <p:cNvCxnSpPr/>
          <p:nvPr/>
        </p:nvCxnSpPr>
        <p:spPr>
          <a:xfrm flipH="1">
            <a:off x="1113428" y="2541495"/>
            <a:ext cx="379989" cy="3693"/>
          </a:xfrm>
          <a:prstGeom prst="line">
            <a:avLst/>
          </a:prstGeom>
          <a:ln w="57150">
            <a:prstDash val="sysDot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val 51">
                <a:extLst>
                  <a:ext uri="{FF2B5EF4-FFF2-40B4-BE49-F238E27FC236}">
                    <a16:creationId xmlns:a16="http://schemas.microsoft.com/office/drawing/2014/main" id="{2BBBDF1E-3526-474F-9577-00678B647D55}"/>
                  </a:ext>
                </a:extLst>
              </p:cNvPr>
              <p:cNvSpPr/>
              <p:nvPr/>
            </p:nvSpPr>
            <p:spPr>
              <a:xfrm>
                <a:off x="8228324" y="1062991"/>
                <a:ext cx="649328" cy="649328"/>
              </a:xfrm>
              <a:prstGeom prst="ellipse">
                <a:avLst/>
              </a:prstGeom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dirty="0" smtClean="0">
                          <a:latin typeface="Cambria Math" panose="02040503050406030204" pitchFamily="18" charset="0"/>
                        </a:rPr>
                        <m:t>𝒖</m:t>
                      </m:r>
                    </m:oMath>
                  </m:oMathPara>
                </a14:m>
                <a:endParaRPr lang="en-US" sz="3600" b="1" i="1" dirty="0"/>
              </a:p>
            </p:txBody>
          </p:sp>
        </mc:Choice>
        <mc:Fallback xmlns="">
          <p:sp>
            <p:nvSpPr>
              <p:cNvPr id="38" name="Oval 51">
                <a:extLst>
                  <a:ext uri="{FF2B5EF4-FFF2-40B4-BE49-F238E27FC236}">
                    <a16:creationId xmlns:a16="http://schemas.microsoft.com/office/drawing/2014/main" id="{2BBBDF1E-3526-474F-9577-00678B647D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324" y="1062991"/>
                <a:ext cx="649328" cy="649328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  <a:ln w="57150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52">
            <a:extLst>
              <a:ext uri="{FF2B5EF4-FFF2-40B4-BE49-F238E27FC236}">
                <a16:creationId xmlns:a16="http://schemas.microsoft.com/office/drawing/2014/main" id="{2034EFC5-5E36-483B-A4D7-12CE73445712}"/>
              </a:ext>
            </a:extLst>
          </p:cNvPr>
          <p:cNvCxnSpPr>
            <a:stCxn id="40" idx="2"/>
            <a:endCxn id="38" idx="6"/>
          </p:cNvCxnSpPr>
          <p:nvPr/>
        </p:nvCxnSpPr>
        <p:spPr>
          <a:xfrm flipH="1">
            <a:off x="8877652" y="1375325"/>
            <a:ext cx="1268836" cy="12330"/>
          </a:xfrm>
          <a:prstGeom prst="line">
            <a:avLst/>
          </a:prstGeom>
          <a:ln w="57150"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Oval 53">
                <a:extLst>
                  <a:ext uri="{FF2B5EF4-FFF2-40B4-BE49-F238E27FC236}">
                    <a16:creationId xmlns:a16="http://schemas.microsoft.com/office/drawing/2014/main" id="{D61ED439-64C1-49AC-A7C6-5367EE413FA2}"/>
                  </a:ext>
                </a:extLst>
              </p:cNvPr>
              <p:cNvSpPr/>
              <p:nvPr/>
            </p:nvSpPr>
            <p:spPr>
              <a:xfrm>
                <a:off x="10146488" y="1050661"/>
                <a:ext cx="649328" cy="649328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𝒘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40" name="Oval 53">
                <a:extLst>
                  <a:ext uri="{FF2B5EF4-FFF2-40B4-BE49-F238E27FC236}">
                    <a16:creationId xmlns:a16="http://schemas.microsoft.com/office/drawing/2014/main" id="{D61ED439-64C1-49AC-A7C6-5367EE413F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6488" y="1050661"/>
                <a:ext cx="649328" cy="649328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  <a:ln w="57150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Oval 55">
                <a:extLst>
                  <a:ext uri="{FF2B5EF4-FFF2-40B4-BE49-F238E27FC236}">
                    <a16:creationId xmlns:a16="http://schemas.microsoft.com/office/drawing/2014/main" id="{C56A7364-53EB-4EA3-88FB-292663C36431}"/>
                  </a:ext>
                </a:extLst>
              </p:cNvPr>
              <p:cNvSpPr/>
              <p:nvPr/>
            </p:nvSpPr>
            <p:spPr>
              <a:xfrm>
                <a:off x="8228324" y="2098750"/>
                <a:ext cx="649328" cy="649328"/>
              </a:xfrm>
              <a:prstGeom prst="ellipse">
                <a:avLst/>
              </a:prstGeom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𝒛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48" name="Oval 55">
                <a:extLst>
                  <a:ext uri="{FF2B5EF4-FFF2-40B4-BE49-F238E27FC236}">
                    <a16:creationId xmlns:a16="http://schemas.microsoft.com/office/drawing/2014/main" id="{C56A7364-53EB-4EA3-88FB-292663C364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324" y="2098750"/>
                <a:ext cx="649328" cy="649328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  <a:ln w="57150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60">
            <a:extLst>
              <a:ext uri="{FF2B5EF4-FFF2-40B4-BE49-F238E27FC236}">
                <a16:creationId xmlns:a16="http://schemas.microsoft.com/office/drawing/2014/main" id="{6C1F385C-3666-428B-85AA-12E9821AA283}"/>
              </a:ext>
            </a:extLst>
          </p:cNvPr>
          <p:cNvCxnSpPr>
            <a:stCxn id="40" idx="3"/>
            <a:endCxn id="48" idx="7"/>
          </p:cNvCxnSpPr>
          <p:nvPr/>
        </p:nvCxnSpPr>
        <p:spPr>
          <a:xfrm flipH="1">
            <a:off x="8782560" y="1604897"/>
            <a:ext cx="1459020" cy="588945"/>
          </a:xfrm>
          <a:prstGeom prst="line">
            <a:avLst/>
          </a:prstGeom>
          <a:ln w="57150">
            <a:prstDash val="sysDot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Content Placeholder 2">
                <a:extLst>
                  <a:ext uri="{FF2B5EF4-FFF2-40B4-BE49-F238E27FC236}">
                    <a16:creationId xmlns:a16="http://schemas.microsoft.com/office/drawing/2014/main" id="{ACEB5B1A-312F-43CA-88C3-B658F0D041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CN" dirty="0"/>
                  <a:t>	Edges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altLang="zh-CN" dirty="0"/>
                  <a:t>	Edges in</a:t>
                </a:r>
                <a:r>
                  <a:rPr lang="en-US" altLang="zh-CN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63" name="Content Placeholder 2">
                <a:extLst>
                  <a:ext uri="{FF2B5EF4-FFF2-40B4-BE49-F238E27FC236}">
                    <a16:creationId xmlns:a16="http://schemas.microsoft.com/office/drawing/2014/main" id="{ACEB5B1A-312F-43CA-88C3-B658F0D041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5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13">
            <a:extLst>
              <a:ext uri="{FF2B5EF4-FFF2-40B4-BE49-F238E27FC236}">
                <a16:creationId xmlns:a16="http://schemas.microsoft.com/office/drawing/2014/main" id="{C701616F-6D89-4E3E-A8C8-2A6F5B54216F}"/>
              </a:ext>
            </a:extLst>
          </p:cNvPr>
          <p:cNvCxnSpPr/>
          <p:nvPr/>
        </p:nvCxnSpPr>
        <p:spPr>
          <a:xfrm flipH="1">
            <a:off x="1113427" y="2081672"/>
            <a:ext cx="379989" cy="3693"/>
          </a:xfrm>
          <a:prstGeom prst="line">
            <a:avLst/>
          </a:prstGeom>
          <a:ln w="57150">
            <a:prstDash val="solid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A1118C5-E821-4AB0-9C3A-3A550D38EE41}"/>
                  </a:ext>
                </a:extLst>
              </p:cNvPr>
              <p:cNvSpPr txBox="1"/>
              <p:nvPr/>
            </p:nvSpPr>
            <p:spPr>
              <a:xfrm>
                <a:off x="6957365" y="2238748"/>
                <a:ext cx="127095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</m:oMath>
                  </m:oMathPara>
                </a14:m>
                <a:endParaRPr lang="zh-CN" altLang="en-US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A1118C5-E821-4AB0-9C3A-3A550D38EE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7365" y="2238748"/>
                <a:ext cx="1270959" cy="400110"/>
              </a:xfrm>
              <a:prstGeom prst="rect">
                <a:avLst/>
              </a:prstGeom>
              <a:blipFill>
                <a:blip r:embed="rId6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478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Alternating path</a:t>
            </a:r>
          </a:p>
        </p:txBody>
      </p:sp>
      <p:cxnSp>
        <p:nvCxnSpPr>
          <p:cNvPr id="42" name="Straight Connector 11">
            <a:extLst>
              <a:ext uri="{FF2B5EF4-FFF2-40B4-BE49-F238E27FC236}">
                <a16:creationId xmlns:a16="http://schemas.microsoft.com/office/drawing/2014/main" id="{5751F0A6-8F7C-4120-97DA-5C2AE9B82E2A}"/>
              </a:ext>
            </a:extLst>
          </p:cNvPr>
          <p:cNvCxnSpPr/>
          <p:nvPr/>
        </p:nvCxnSpPr>
        <p:spPr>
          <a:xfrm flipH="1">
            <a:off x="1113428" y="2541495"/>
            <a:ext cx="379989" cy="3693"/>
          </a:xfrm>
          <a:prstGeom prst="line">
            <a:avLst/>
          </a:prstGeom>
          <a:ln w="57150">
            <a:prstDash val="sysDot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val 51">
                <a:extLst>
                  <a:ext uri="{FF2B5EF4-FFF2-40B4-BE49-F238E27FC236}">
                    <a16:creationId xmlns:a16="http://schemas.microsoft.com/office/drawing/2014/main" id="{2BBBDF1E-3526-474F-9577-00678B647D55}"/>
                  </a:ext>
                </a:extLst>
              </p:cNvPr>
              <p:cNvSpPr/>
              <p:nvPr/>
            </p:nvSpPr>
            <p:spPr>
              <a:xfrm>
                <a:off x="8228324" y="1062991"/>
                <a:ext cx="649328" cy="649328"/>
              </a:xfrm>
              <a:prstGeom prst="ellipse">
                <a:avLst/>
              </a:prstGeom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𝒖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38" name="Oval 51">
                <a:extLst>
                  <a:ext uri="{FF2B5EF4-FFF2-40B4-BE49-F238E27FC236}">
                    <a16:creationId xmlns:a16="http://schemas.microsoft.com/office/drawing/2014/main" id="{2BBBDF1E-3526-474F-9577-00678B647D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324" y="1062991"/>
                <a:ext cx="649328" cy="649328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  <a:ln w="57150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52">
            <a:extLst>
              <a:ext uri="{FF2B5EF4-FFF2-40B4-BE49-F238E27FC236}">
                <a16:creationId xmlns:a16="http://schemas.microsoft.com/office/drawing/2014/main" id="{2034EFC5-5E36-483B-A4D7-12CE73445712}"/>
              </a:ext>
            </a:extLst>
          </p:cNvPr>
          <p:cNvCxnSpPr>
            <a:stCxn id="40" idx="2"/>
            <a:endCxn id="38" idx="6"/>
          </p:cNvCxnSpPr>
          <p:nvPr/>
        </p:nvCxnSpPr>
        <p:spPr>
          <a:xfrm flipH="1">
            <a:off x="8877652" y="1375325"/>
            <a:ext cx="1268836" cy="12330"/>
          </a:xfrm>
          <a:prstGeom prst="line">
            <a:avLst/>
          </a:prstGeom>
          <a:ln w="57150"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Oval 53">
                <a:extLst>
                  <a:ext uri="{FF2B5EF4-FFF2-40B4-BE49-F238E27FC236}">
                    <a16:creationId xmlns:a16="http://schemas.microsoft.com/office/drawing/2014/main" id="{D61ED439-64C1-49AC-A7C6-5367EE413FA2}"/>
                  </a:ext>
                </a:extLst>
              </p:cNvPr>
              <p:cNvSpPr/>
              <p:nvPr/>
            </p:nvSpPr>
            <p:spPr>
              <a:xfrm>
                <a:off x="10146488" y="1050661"/>
                <a:ext cx="649328" cy="649328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𝒘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40" name="Oval 53">
                <a:extLst>
                  <a:ext uri="{FF2B5EF4-FFF2-40B4-BE49-F238E27FC236}">
                    <a16:creationId xmlns:a16="http://schemas.microsoft.com/office/drawing/2014/main" id="{D61ED439-64C1-49AC-A7C6-5367EE413F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6488" y="1050661"/>
                <a:ext cx="649328" cy="649328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  <a:ln w="57150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Oval 55">
                <a:extLst>
                  <a:ext uri="{FF2B5EF4-FFF2-40B4-BE49-F238E27FC236}">
                    <a16:creationId xmlns:a16="http://schemas.microsoft.com/office/drawing/2014/main" id="{C56A7364-53EB-4EA3-88FB-292663C36431}"/>
                  </a:ext>
                </a:extLst>
              </p:cNvPr>
              <p:cNvSpPr/>
              <p:nvPr/>
            </p:nvSpPr>
            <p:spPr>
              <a:xfrm>
                <a:off x="8228324" y="2098750"/>
                <a:ext cx="649328" cy="649328"/>
              </a:xfrm>
              <a:prstGeom prst="ellipse">
                <a:avLst/>
              </a:prstGeom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𝒛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48" name="Oval 55">
                <a:extLst>
                  <a:ext uri="{FF2B5EF4-FFF2-40B4-BE49-F238E27FC236}">
                    <a16:creationId xmlns:a16="http://schemas.microsoft.com/office/drawing/2014/main" id="{C56A7364-53EB-4EA3-88FB-292663C364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324" y="2098750"/>
                <a:ext cx="649328" cy="649328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  <a:ln w="57150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60">
            <a:extLst>
              <a:ext uri="{FF2B5EF4-FFF2-40B4-BE49-F238E27FC236}">
                <a16:creationId xmlns:a16="http://schemas.microsoft.com/office/drawing/2014/main" id="{6C1F385C-3666-428B-85AA-12E9821AA283}"/>
              </a:ext>
            </a:extLst>
          </p:cNvPr>
          <p:cNvCxnSpPr>
            <a:stCxn id="40" idx="3"/>
            <a:endCxn id="48" idx="7"/>
          </p:cNvCxnSpPr>
          <p:nvPr/>
        </p:nvCxnSpPr>
        <p:spPr>
          <a:xfrm flipH="1">
            <a:off x="8782560" y="1604897"/>
            <a:ext cx="1459020" cy="588945"/>
          </a:xfrm>
          <a:prstGeom prst="line">
            <a:avLst/>
          </a:prstGeom>
          <a:ln w="57150">
            <a:prstDash val="sysDot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Content Placeholder 2">
                <a:extLst>
                  <a:ext uri="{FF2B5EF4-FFF2-40B4-BE49-F238E27FC236}">
                    <a16:creationId xmlns:a16="http://schemas.microsoft.com/office/drawing/2014/main" id="{ACEB5B1A-312F-43CA-88C3-B658F0D041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CN" dirty="0"/>
                  <a:t>	Edges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altLang="zh-CN" dirty="0"/>
                  <a:t>	Edges in</a:t>
                </a:r>
                <a:r>
                  <a:rPr lang="en-US" altLang="zh-CN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Online vertices = “buyers”</a:t>
                </a:r>
              </a:p>
              <a:p>
                <a:r>
                  <a:rPr lang="en-US" dirty="0"/>
                  <a:t>Offline vertices = “items”</a:t>
                </a:r>
              </a:p>
              <a:p>
                <a:r>
                  <a:rPr lang="en-US" u="sng" dirty="0" smtClean="0"/>
                  <a:t>Lemma</a:t>
                </a:r>
                <a:r>
                  <a:rPr lang="en-US" dirty="0" smtClean="0"/>
                  <a:t>. Add 1 </a:t>
                </a:r>
                <a:r>
                  <a:rPr lang="en-US" dirty="0"/>
                  <a:t>more item </a:t>
                </a:r>
                <a:r>
                  <a:rPr lang="en-US" dirty="0" smtClean="0"/>
                  <a:t>to </a:t>
                </a:r>
                <a:r>
                  <a:rPr lang="en-US" dirty="0"/>
                  <a:t>the supply, </a:t>
                </a:r>
                <a:r>
                  <a:rPr lang="en-US" dirty="0" smtClean="0"/>
                  <a:t>then each buyer </a:t>
                </a:r>
                <a:r>
                  <a:rPr lang="en-US" dirty="0"/>
                  <a:t>gets happier.</a:t>
                </a:r>
              </a:p>
              <a:p>
                <a:r>
                  <a:rPr lang="en-US" dirty="0"/>
                  <a:t>Notice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≥1−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without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in the graph</a:t>
                </a: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1−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</a:rPr>
                  <a:t> </a:t>
                </a:r>
                <a:r>
                  <a:rPr lang="en-US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∈(0,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63" name="Content Placeholder 2">
                <a:extLst>
                  <a:ext uri="{FF2B5EF4-FFF2-40B4-BE49-F238E27FC236}">
                    <a16:creationId xmlns:a16="http://schemas.microsoft.com/office/drawing/2014/main" id="{ACEB5B1A-312F-43CA-88C3-B658F0D041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5"/>
                <a:stretch>
                  <a:fillRect l="-1043" t="-2241" r="-522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13">
            <a:extLst>
              <a:ext uri="{FF2B5EF4-FFF2-40B4-BE49-F238E27FC236}">
                <a16:creationId xmlns:a16="http://schemas.microsoft.com/office/drawing/2014/main" id="{C701616F-6D89-4E3E-A8C8-2A6F5B54216F}"/>
              </a:ext>
            </a:extLst>
          </p:cNvPr>
          <p:cNvCxnSpPr/>
          <p:nvPr/>
        </p:nvCxnSpPr>
        <p:spPr>
          <a:xfrm flipH="1">
            <a:off x="1113427" y="2081672"/>
            <a:ext cx="379989" cy="3693"/>
          </a:xfrm>
          <a:prstGeom prst="line">
            <a:avLst/>
          </a:prstGeom>
          <a:ln w="57150">
            <a:prstDash val="solid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A1118C5-E821-4AB0-9C3A-3A550D38EE41}"/>
                  </a:ext>
                </a:extLst>
              </p:cNvPr>
              <p:cNvSpPr txBox="1"/>
              <p:nvPr/>
            </p:nvSpPr>
            <p:spPr>
              <a:xfrm>
                <a:off x="6957365" y="2238748"/>
                <a:ext cx="127095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altLang="zh-CN" sz="2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</m:oMath>
                  </m:oMathPara>
                </a14:m>
                <a:endParaRPr lang="zh-CN" altLang="en-US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A1118C5-E821-4AB0-9C3A-3A550D38EE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7365" y="2238748"/>
                <a:ext cx="1270959" cy="400110"/>
              </a:xfrm>
              <a:prstGeom prst="rect">
                <a:avLst/>
              </a:prstGeom>
              <a:blipFill>
                <a:blip r:embed="rId6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val 56">
                <a:extLst>
                  <a:ext uri="{FF2B5EF4-FFF2-40B4-BE49-F238E27FC236}">
                    <a16:creationId xmlns:a16="http://schemas.microsoft.com/office/drawing/2014/main" id="{3B1D7273-71B8-4D87-A065-0DB4871161F6}"/>
                  </a:ext>
                </a:extLst>
              </p:cNvPr>
              <p:cNvSpPr/>
              <p:nvPr/>
            </p:nvSpPr>
            <p:spPr>
              <a:xfrm>
                <a:off x="10146488" y="2098750"/>
                <a:ext cx="649328" cy="649328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3600" b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Oval 56">
                <a:extLst>
                  <a:ext uri="{FF2B5EF4-FFF2-40B4-BE49-F238E27FC236}">
                    <a16:creationId xmlns:a16="http://schemas.microsoft.com/office/drawing/2014/main" id="{3B1D7273-71B8-4D87-A065-0DB4871161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6488" y="2098750"/>
                <a:ext cx="649328" cy="649328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  <a:ln w="57150"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846DA01C-8A7A-4FA0-8D83-ED4576E6EA6F}"/>
              </a:ext>
            </a:extLst>
          </p:cNvPr>
          <p:cNvCxnSpPr>
            <a:stCxn id="12" idx="2"/>
          </p:cNvCxnSpPr>
          <p:nvPr/>
        </p:nvCxnSpPr>
        <p:spPr>
          <a:xfrm flipH="1">
            <a:off x="8877652" y="2423414"/>
            <a:ext cx="1268836" cy="0"/>
          </a:xfrm>
          <a:prstGeom prst="line">
            <a:avLst/>
          </a:prstGeom>
          <a:ln w="57150"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Oval 57">
            <a:extLst>
              <a:ext uri="{FF2B5EF4-FFF2-40B4-BE49-F238E27FC236}">
                <a16:creationId xmlns:a16="http://schemas.microsoft.com/office/drawing/2014/main" id="{54A622B2-944D-45CA-956A-C4C76F0AF4DE}"/>
              </a:ext>
            </a:extLst>
          </p:cNvPr>
          <p:cNvSpPr/>
          <p:nvPr/>
        </p:nvSpPr>
        <p:spPr>
          <a:xfrm>
            <a:off x="8228324" y="3134509"/>
            <a:ext cx="649328" cy="649328"/>
          </a:xfrm>
          <a:prstGeom prst="ellipse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b="1" dirty="0"/>
          </a:p>
        </p:txBody>
      </p:sp>
      <p:cxnSp>
        <p:nvCxnSpPr>
          <p:cNvPr id="15" name="Straight Connector 61">
            <a:extLst>
              <a:ext uri="{FF2B5EF4-FFF2-40B4-BE49-F238E27FC236}">
                <a16:creationId xmlns:a16="http://schemas.microsoft.com/office/drawing/2014/main" id="{EB767E1E-CA9A-48FD-9962-0D788CC9463B}"/>
              </a:ext>
            </a:extLst>
          </p:cNvPr>
          <p:cNvCxnSpPr>
            <a:endCxn id="14" idx="7"/>
          </p:cNvCxnSpPr>
          <p:nvPr/>
        </p:nvCxnSpPr>
        <p:spPr>
          <a:xfrm flipH="1">
            <a:off x="8782560" y="2652986"/>
            <a:ext cx="1459020" cy="576615"/>
          </a:xfrm>
          <a:prstGeom prst="line">
            <a:avLst/>
          </a:prstGeom>
          <a:ln w="57150">
            <a:prstDash val="sysDot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20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b="0" u="sng" dirty="0" smtClean="0"/>
                  <a:t>Lemma</a:t>
                </a:r>
                <a:r>
                  <a:rPr lang="en-US" b="0" dirty="0" smtClean="0"/>
                  <a:t>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sub>
                            </m:sSub>
                          </m:e>
                        </m:d>
                      </m:e>
                    </m:nary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d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For</a:t>
                </a:r>
                <a:r>
                  <a:rPr lang="zh-CN" alt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∈[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,1],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r>
                  <a:rPr lang="en-US" dirty="0"/>
                  <a:t>Together, we have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b>
                          </m:sSub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</m:t>
                      </m:r>
                      <m:nary>
                        <m:nary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sup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</m:nary>
                      <m:r>
                        <m:rPr>
                          <m:sty m:val="p"/>
                        </m:rP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+1−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b="0" dirty="0"/>
                  <a:t>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altLang="zh-CN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CN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sup>
                        <m:e>
                          <m:r>
                            <a:rPr lang="en-US" altLang="zh-CN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altLang="zh-CN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</m:nary>
                      <m:r>
                        <m:rPr>
                          <m:sty m:val="p"/>
                        </m:rPr>
                        <a:rPr lang="en-US" altLang="zh-CN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lang="en-US" altLang="zh-CN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zh-CN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+1−</m:t>
                      </m:r>
                      <m:r>
                        <a:rPr lang="en-US" altLang="zh-CN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altLang="zh-CN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altLang="zh-CN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US" altLang="zh-CN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den>
                      </m:f>
                      <m:r>
                        <a:rPr lang="en-US" altLang="zh-CN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b="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1541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</p:spTree>
    <p:extLst>
      <p:ext uri="{BB962C8B-B14F-4D97-AF65-F5344CB8AC3E}">
        <p14:creationId xmlns:p14="http://schemas.microsoft.com/office/powerpoint/2010/main" val="400308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</a:t>
            </a:r>
            <a:r>
              <a:rPr lang="en-US" altLang="zh-CN" dirty="0"/>
              <a:t>Bipartite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6364"/>
            <a:ext cx="10515600" cy="4560599"/>
          </a:xfrm>
        </p:spPr>
        <p:txBody>
          <a:bodyPr>
            <a:normAutofit/>
          </a:bodyPr>
          <a:lstStyle/>
          <a:p>
            <a:r>
              <a:rPr lang="en-US" altLang="zh-CN" b="1" dirty="0"/>
              <a:t>Greedy:</a:t>
            </a:r>
            <a:r>
              <a:rPr lang="en-US" altLang="zh-CN" dirty="0"/>
              <a:t> match each online vertex to an arbitrary unmatched neighbor (if any). Greedy is 0.5-competitive. </a:t>
            </a:r>
          </a:p>
          <a:p>
            <a:r>
              <a:rPr lang="en-US" b="1" dirty="0"/>
              <a:t>Ranking</a:t>
            </a:r>
            <a:r>
              <a:rPr lang="en-US" dirty="0"/>
              <a:t>: picks a </a:t>
            </a:r>
            <a:r>
              <a:rPr lang="en-US" u="sng" dirty="0"/>
              <a:t>random</a:t>
            </a:r>
            <a:r>
              <a:rPr lang="en-US" dirty="0"/>
              <a:t> permutation over offline vertices, and matches each online vertex to the first unmatched neighbor.</a:t>
            </a:r>
          </a:p>
          <a:p>
            <a:r>
              <a:rPr lang="en-US" dirty="0"/>
              <a:t>Ranking is (1-1/e)-competitive, by Karp et al. [STOC 1990]</a:t>
            </a:r>
          </a:p>
          <a:p>
            <a:pPr lvl="1"/>
            <a:r>
              <a:rPr lang="en-US" dirty="0"/>
              <a:t>A matching lower bound.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23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</a:t>
            </a:r>
            <a:r>
              <a:rPr lang="en-US" altLang="zh-CN" dirty="0"/>
              <a:t>Bipartite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6364"/>
            <a:ext cx="10515600" cy="4560599"/>
          </a:xfrm>
        </p:spPr>
        <p:txBody>
          <a:bodyPr>
            <a:normAutofit/>
          </a:bodyPr>
          <a:lstStyle/>
          <a:p>
            <a:r>
              <a:rPr lang="en-US" altLang="zh-CN" b="1" dirty="0"/>
              <a:t>Greedy:</a:t>
            </a:r>
            <a:r>
              <a:rPr lang="en-US" altLang="zh-CN" dirty="0"/>
              <a:t> match each online vertex to an arbitrary unmatched neighbor (if any). Greedy is 0.5-competitive.</a:t>
            </a:r>
            <a:endParaRPr lang="en-US" b="1" dirty="0"/>
          </a:p>
          <a:p>
            <a:r>
              <a:rPr lang="en-US" b="1" dirty="0"/>
              <a:t>Ranking</a:t>
            </a:r>
            <a:r>
              <a:rPr lang="en-US" dirty="0"/>
              <a:t>: picks a </a:t>
            </a:r>
            <a:r>
              <a:rPr lang="en-US" u="sng" dirty="0"/>
              <a:t>random</a:t>
            </a:r>
            <a:r>
              <a:rPr lang="en-US" dirty="0"/>
              <a:t> permutation over offline vertices, and matches each online vertex to the first unmatched neighbor.</a:t>
            </a:r>
          </a:p>
          <a:p>
            <a:r>
              <a:rPr lang="en-US" dirty="0"/>
              <a:t>Ranking is (1-1/e)-competitive, by Karp et al. [STOC 1990]</a:t>
            </a:r>
          </a:p>
          <a:p>
            <a:pPr lvl="1"/>
            <a:r>
              <a:rPr lang="en-US" dirty="0"/>
              <a:t>A matching lower bound.</a:t>
            </a:r>
          </a:p>
          <a:p>
            <a:pPr lvl="1"/>
            <a:r>
              <a:rPr lang="en-US" dirty="0"/>
              <a:t>Same competitive ratio for vertex-weighted case: Aggarwal et al. [SODA 2011]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4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</a:t>
            </a:r>
            <a:r>
              <a:rPr lang="en-US" altLang="zh-CN" dirty="0"/>
              <a:t>Bipartite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6364"/>
            <a:ext cx="10515600" cy="4560599"/>
          </a:xfrm>
        </p:spPr>
        <p:txBody>
          <a:bodyPr>
            <a:normAutofit/>
          </a:bodyPr>
          <a:lstStyle/>
          <a:p>
            <a:r>
              <a:rPr lang="en-US" altLang="zh-CN" b="1" dirty="0"/>
              <a:t>Greedy:</a:t>
            </a:r>
            <a:r>
              <a:rPr lang="en-US" altLang="zh-CN" dirty="0"/>
              <a:t> match each online vertex to an arbitrary unmatched neighbor (if any). Greedy is 0.5-competitive.</a:t>
            </a:r>
            <a:endParaRPr lang="en-US" b="1" dirty="0"/>
          </a:p>
          <a:p>
            <a:r>
              <a:rPr lang="en-US" b="1" dirty="0"/>
              <a:t>Ranking</a:t>
            </a:r>
            <a:r>
              <a:rPr lang="en-US" dirty="0"/>
              <a:t>: picks a </a:t>
            </a:r>
            <a:r>
              <a:rPr lang="en-US" u="sng" dirty="0"/>
              <a:t>random</a:t>
            </a:r>
            <a:r>
              <a:rPr lang="en-US" dirty="0"/>
              <a:t> permutation over offline vertices, and matches each online vertex to the first unmatched neighbor.</a:t>
            </a:r>
          </a:p>
          <a:p>
            <a:r>
              <a:rPr lang="en-US" dirty="0"/>
              <a:t>Ranking is (1-1/e)-competitive, by Karp et al. [STOC 1990]</a:t>
            </a:r>
          </a:p>
          <a:p>
            <a:pPr lvl="1"/>
            <a:r>
              <a:rPr lang="en-US" dirty="0"/>
              <a:t>A matching lower bound.</a:t>
            </a:r>
          </a:p>
          <a:p>
            <a:pPr lvl="1"/>
            <a:r>
              <a:rPr lang="en-US" dirty="0"/>
              <a:t>Same competitive ratio for vertex-weighted case: Aggarwal et al. [SODA 2011]</a:t>
            </a:r>
          </a:p>
          <a:p>
            <a:pPr lvl="1"/>
            <a:r>
              <a:rPr lang="en-US" dirty="0"/>
              <a:t>Better competitive ratios for random arrivals: </a:t>
            </a:r>
            <a:r>
              <a:rPr lang="en-US" altLang="zh-CN" dirty="0"/>
              <a:t>0.653 by </a:t>
            </a:r>
            <a:r>
              <a:rPr lang="en-US" dirty="0" err="1"/>
              <a:t>Karande</a:t>
            </a:r>
            <a:r>
              <a:rPr lang="en-US" dirty="0"/>
              <a:t> et al. [STOC 2011] and 0.696 by </a:t>
            </a:r>
            <a:r>
              <a:rPr lang="en-US" dirty="0" err="1"/>
              <a:t>Mahdian</a:t>
            </a:r>
            <a:r>
              <a:rPr lang="en-US" dirty="0"/>
              <a:t> and Yan [STOC 2011].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8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2262909" y="2180225"/>
            <a:ext cx="2373746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62909" y="2180225"/>
            <a:ext cx="2373746" cy="1580278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262909" y="2180225"/>
            <a:ext cx="2373746" cy="2370421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</a:t>
            </a:r>
            <a:r>
              <a:rPr lang="en-US" altLang="zh-CN" dirty="0"/>
              <a:t>Bipartite Matching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985818" y="188466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985818" y="267480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85817" y="346494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85816" y="425508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985816" y="504522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364182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4343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Offline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4955309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Online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25105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2262909" y="2180225"/>
            <a:ext cx="2373746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62909" y="2180225"/>
            <a:ext cx="2373746" cy="1580278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262909" y="2180225"/>
            <a:ext cx="2373746" cy="2370421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262909" y="2942440"/>
            <a:ext cx="2373746" cy="27925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262909" y="2970364"/>
            <a:ext cx="2373746" cy="155235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</a:t>
            </a:r>
            <a:r>
              <a:rPr lang="en-US" altLang="zh-CN" dirty="0"/>
              <a:t>Bipartite Matching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985818" y="188466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985818" y="267480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85817" y="346494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85816" y="425508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985816" y="504522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364182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64182" y="267480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4343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Offline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4955309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Online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15726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2262909" y="2180225"/>
            <a:ext cx="2373746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62909" y="2180225"/>
            <a:ext cx="2373746" cy="1580278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262909" y="2180225"/>
            <a:ext cx="2373746" cy="2370421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262909" y="2942440"/>
            <a:ext cx="2373746" cy="27925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262909" y="2970364"/>
            <a:ext cx="2373746" cy="1552353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</a:t>
            </a:r>
            <a:r>
              <a:rPr lang="en-US" altLang="zh-CN" dirty="0"/>
              <a:t>Bipartite Matching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985818" y="188466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985818" y="267480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85817" y="346494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85816" y="425508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985816" y="504522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364182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64182" y="267480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54343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Offline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4955309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Online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87091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2262909" y="2180225"/>
            <a:ext cx="2373746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62909" y="2180225"/>
            <a:ext cx="2373746" cy="1580278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262909" y="2180225"/>
            <a:ext cx="2373746" cy="2370421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262909" y="2942440"/>
            <a:ext cx="2373746" cy="27925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262909" y="2970364"/>
            <a:ext cx="2373746" cy="1552353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2262909" y="3760503"/>
            <a:ext cx="2373746" cy="159659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262909" y="2184630"/>
            <a:ext cx="2373746" cy="157587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262909" y="3760504"/>
            <a:ext cx="2373746" cy="76221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</a:t>
            </a:r>
            <a:r>
              <a:rPr lang="en-US" altLang="zh-CN" dirty="0"/>
              <a:t>Bipartite Matching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985818" y="188466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985818" y="267480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85817" y="346494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85816" y="425508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985816" y="504522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364182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64182" y="267480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364181" y="346494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54343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Offline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4955309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Online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42861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2262909" y="2180225"/>
            <a:ext cx="2373746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62909" y="2180225"/>
            <a:ext cx="2373746" cy="1580278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262909" y="2180225"/>
            <a:ext cx="2373746" cy="2370421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262909" y="2942440"/>
            <a:ext cx="2373746" cy="27925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262909" y="2970364"/>
            <a:ext cx="2373746" cy="1552353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2262909" y="3760503"/>
            <a:ext cx="2373746" cy="1596594"/>
          </a:xfrm>
          <a:prstGeom prst="line">
            <a:avLst/>
          </a:prstGeom>
          <a:ln w="57150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262909" y="2184630"/>
            <a:ext cx="2373746" cy="157587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262909" y="3760504"/>
            <a:ext cx="2373746" cy="76221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</a:t>
            </a:r>
            <a:r>
              <a:rPr lang="en-US" altLang="zh-CN" dirty="0"/>
              <a:t>Bipartite Matching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985818" y="188466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985818" y="267480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85817" y="346494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85816" y="425508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985816" y="504522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364182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64182" y="267480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364181" y="346494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54343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Offline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4955309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Online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83828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2262909" y="2180225"/>
            <a:ext cx="2373746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62909" y="2180225"/>
            <a:ext cx="2373746" cy="1580278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262909" y="2180225"/>
            <a:ext cx="2373746" cy="2370421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262909" y="2942440"/>
            <a:ext cx="2373746" cy="27925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262909" y="2970364"/>
            <a:ext cx="2373746" cy="1552353"/>
          </a:xfrm>
          <a:prstGeom prst="line">
            <a:avLst/>
          </a:prstGeom>
          <a:ln w="571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2262909" y="3760503"/>
            <a:ext cx="2373746" cy="1596594"/>
          </a:xfrm>
          <a:prstGeom prst="line">
            <a:avLst/>
          </a:prstGeom>
          <a:ln w="57150">
            <a:solidFill>
              <a:schemeClr val="tx1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262909" y="2184630"/>
            <a:ext cx="2373746" cy="157587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262909" y="3760504"/>
            <a:ext cx="2373746" cy="762213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2262909" y="4550646"/>
            <a:ext cx="2373746" cy="790139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</a:t>
            </a:r>
            <a:r>
              <a:rPr lang="en-US" altLang="zh-CN" dirty="0"/>
              <a:t>Bipartite Matching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985818" y="188466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985818" y="267480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85817" y="346494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85816" y="425508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985816" y="504522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364182" y="188466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64182" y="267480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364181" y="3464941"/>
            <a:ext cx="591127" cy="591127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364180" y="4255081"/>
            <a:ext cx="591127" cy="591127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54343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Offline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  <p:sp>
        <p:nvSpPr>
          <p:cNvPr id="28" name="Rectangle 27"/>
          <p:cNvSpPr/>
          <p:nvPr/>
        </p:nvSpPr>
        <p:spPr>
          <a:xfrm>
            <a:off x="4955309" y="3265928"/>
            <a:ext cx="12314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/>
              <a:t>Online</a:t>
            </a:r>
          </a:p>
          <a:p>
            <a:pPr algn="ctr"/>
            <a:r>
              <a:rPr lang="en-US" altLang="zh-CN" sz="2000" dirty="0"/>
              <a:t>Vertices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6115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921</Words>
  <Application>Microsoft Office PowerPoint</Application>
  <PresentationFormat>Widescreen</PresentationFormat>
  <Paragraphs>309</Paragraphs>
  <Slides>39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等线</vt:lpstr>
      <vt:lpstr>等线 Light</vt:lpstr>
      <vt:lpstr>Arial</vt:lpstr>
      <vt:lpstr>Calibri</vt:lpstr>
      <vt:lpstr>Calibri Light</vt:lpstr>
      <vt:lpstr>Cambria Math</vt:lpstr>
      <vt:lpstr>Office Theme</vt:lpstr>
      <vt:lpstr>Online Matching</vt:lpstr>
      <vt:lpstr>Online Bipartite Matching</vt:lpstr>
      <vt:lpstr>Online Bipartite Matching</vt:lpstr>
      <vt:lpstr>Online Bipartite Matching</vt:lpstr>
      <vt:lpstr>Online Bipartite Matching</vt:lpstr>
      <vt:lpstr>Online Bipartite Matching</vt:lpstr>
      <vt:lpstr>Online Bipartite Matching</vt:lpstr>
      <vt:lpstr>Online Bipartite Matching</vt:lpstr>
      <vt:lpstr>Online Bipartite Matching</vt:lpstr>
      <vt:lpstr>Online Bipartite Matching</vt:lpstr>
      <vt:lpstr>Online Bipartite Matching</vt:lpstr>
      <vt:lpstr>Online Bipartite Matching</vt:lpstr>
      <vt:lpstr>Online Bipartite Matching</vt:lpstr>
      <vt:lpstr>Ranking [Karp et al. STOC 1990]</vt:lpstr>
      <vt:lpstr>Ranking [Karp et al. STOC 1990]</vt:lpstr>
      <vt:lpstr>Ranking [Karp et al. STOC 1990]</vt:lpstr>
      <vt:lpstr>Ranking [Karp et al. STOC 1990]</vt:lpstr>
      <vt:lpstr>Ranking [Karp et al. STOC 1990]</vt:lpstr>
      <vt:lpstr>Ranking [Karp et al. STOC 1990]</vt:lpstr>
      <vt:lpstr>Ranking [Karp et al. STOC 1990]</vt:lpstr>
      <vt:lpstr>Ranking [Karp et al. STOC 1990]</vt:lpstr>
      <vt:lpstr>Ranking [Karp et al. STOC 1990]</vt:lpstr>
      <vt:lpstr>Ranking [Karp et al. STOC 1990]</vt:lpstr>
      <vt:lpstr>Ranking [Karp et al. STOC 1990]</vt:lpstr>
      <vt:lpstr>Online Bipartite Matching</vt:lpstr>
      <vt:lpstr>Online Bipartite Matching</vt:lpstr>
      <vt:lpstr>Gain Sharing</vt:lpstr>
      <vt:lpstr>Gain Sharing</vt:lpstr>
      <vt:lpstr>Marginal Rank</vt:lpstr>
      <vt:lpstr>Analysis</vt:lpstr>
      <vt:lpstr>Alternating path</vt:lpstr>
      <vt:lpstr>Alternating path</vt:lpstr>
      <vt:lpstr>Alternating path</vt:lpstr>
      <vt:lpstr>Alternating path</vt:lpstr>
      <vt:lpstr>Alternating path</vt:lpstr>
      <vt:lpstr>Analysis</vt:lpstr>
      <vt:lpstr>Online Bipartite Matching</vt:lpstr>
      <vt:lpstr>Online Bipartite Matching</vt:lpstr>
      <vt:lpstr>Online Bipartite Matching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Matching</dc:title>
  <dc:creator>Nikolai Gravin</dc:creator>
  <cp:lastModifiedBy>Nikolai Gravin</cp:lastModifiedBy>
  <cp:revision>7</cp:revision>
  <dcterms:created xsi:type="dcterms:W3CDTF">2021-05-05T08:17:36Z</dcterms:created>
  <dcterms:modified xsi:type="dcterms:W3CDTF">2021-05-05T10:39:54Z</dcterms:modified>
</cp:coreProperties>
</file>